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93455" r:id="rId1"/>
  </p:sldMasterIdLst>
  <p:notesMasterIdLst>
    <p:notesMasterId r:id="rId275"/>
  </p:notesMasterIdLst>
  <p:sldIdLst>
    <p:sldId id="256" r:id="rId2"/>
    <p:sldId id="801" r:id="rId3"/>
    <p:sldId id="802" r:id="rId4"/>
    <p:sldId id="803" r:id="rId5"/>
    <p:sldId id="1070" r:id="rId6"/>
    <p:sldId id="610" r:id="rId7"/>
    <p:sldId id="805" r:id="rId8"/>
    <p:sldId id="806" r:id="rId9"/>
    <p:sldId id="807" r:id="rId10"/>
    <p:sldId id="809" r:id="rId11"/>
    <p:sldId id="810" r:id="rId12"/>
    <p:sldId id="811" r:id="rId13"/>
    <p:sldId id="812" r:id="rId14"/>
    <p:sldId id="808" r:id="rId15"/>
    <p:sldId id="814" r:id="rId16"/>
    <p:sldId id="815" r:id="rId17"/>
    <p:sldId id="816" r:id="rId18"/>
    <p:sldId id="817" r:id="rId19"/>
    <p:sldId id="818" r:id="rId20"/>
    <p:sldId id="819" r:id="rId21"/>
    <p:sldId id="820" r:id="rId22"/>
    <p:sldId id="821" r:id="rId23"/>
    <p:sldId id="883" r:id="rId24"/>
    <p:sldId id="813" r:id="rId25"/>
    <p:sldId id="884" r:id="rId26"/>
    <p:sldId id="612" r:id="rId27"/>
    <p:sldId id="823" r:id="rId28"/>
    <p:sldId id="824" r:id="rId29"/>
    <p:sldId id="825" r:id="rId30"/>
    <p:sldId id="826" r:id="rId31"/>
    <p:sldId id="827" r:id="rId32"/>
    <p:sldId id="828" r:id="rId33"/>
    <p:sldId id="829" r:id="rId34"/>
    <p:sldId id="830" r:id="rId35"/>
    <p:sldId id="831" r:id="rId36"/>
    <p:sldId id="832" r:id="rId37"/>
    <p:sldId id="835" r:id="rId38"/>
    <p:sldId id="834" r:id="rId39"/>
    <p:sldId id="836" r:id="rId40"/>
    <p:sldId id="837" r:id="rId41"/>
    <p:sldId id="838" r:id="rId42"/>
    <p:sldId id="839" r:id="rId43"/>
    <p:sldId id="840" r:id="rId44"/>
    <p:sldId id="841" r:id="rId45"/>
    <p:sldId id="842" r:id="rId46"/>
    <p:sldId id="843" r:id="rId47"/>
    <p:sldId id="844" r:id="rId48"/>
    <p:sldId id="846" r:id="rId49"/>
    <p:sldId id="845" r:id="rId50"/>
    <p:sldId id="885" r:id="rId51"/>
    <p:sldId id="847" r:id="rId52"/>
    <p:sldId id="886" r:id="rId53"/>
    <p:sldId id="614" r:id="rId54"/>
    <p:sldId id="849" r:id="rId55"/>
    <p:sldId id="850" r:id="rId56"/>
    <p:sldId id="851" r:id="rId57"/>
    <p:sldId id="854" r:id="rId58"/>
    <p:sldId id="855" r:id="rId59"/>
    <p:sldId id="862" r:id="rId60"/>
    <p:sldId id="866" r:id="rId61"/>
    <p:sldId id="863" r:id="rId62"/>
    <p:sldId id="864" r:id="rId63"/>
    <p:sldId id="867" r:id="rId64"/>
    <p:sldId id="852" r:id="rId65"/>
    <p:sldId id="853" r:id="rId66"/>
    <p:sldId id="868" r:id="rId67"/>
    <p:sldId id="869" r:id="rId68"/>
    <p:sldId id="870" r:id="rId69"/>
    <p:sldId id="871" r:id="rId70"/>
    <p:sldId id="872" r:id="rId71"/>
    <p:sldId id="876" r:id="rId72"/>
    <p:sldId id="877" r:id="rId73"/>
    <p:sldId id="878" r:id="rId74"/>
    <p:sldId id="879" r:id="rId75"/>
    <p:sldId id="880" r:id="rId76"/>
    <p:sldId id="887" r:id="rId77"/>
    <p:sldId id="882" r:id="rId78"/>
    <p:sldId id="881" r:id="rId79"/>
    <p:sldId id="616" r:id="rId80"/>
    <p:sldId id="889" r:id="rId81"/>
    <p:sldId id="890" r:id="rId82"/>
    <p:sldId id="891" r:id="rId83"/>
    <p:sldId id="894" r:id="rId84"/>
    <p:sldId id="893" r:id="rId85"/>
    <p:sldId id="895" r:id="rId86"/>
    <p:sldId id="892" r:id="rId87"/>
    <p:sldId id="896" r:id="rId88"/>
    <p:sldId id="897" r:id="rId89"/>
    <p:sldId id="898" r:id="rId90"/>
    <p:sldId id="899" r:id="rId91"/>
    <p:sldId id="900" r:id="rId92"/>
    <p:sldId id="901" r:id="rId93"/>
    <p:sldId id="1044" r:id="rId94"/>
    <p:sldId id="1045" r:id="rId95"/>
    <p:sldId id="1046" r:id="rId96"/>
    <p:sldId id="1060" r:id="rId97"/>
    <p:sldId id="1064" r:id="rId98"/>
    <p:sldId id="1061" r:id="rId99"/>
    <p:sldId id="1063" r:id="rId100"/>
    <p:sldId id="1047" r:id="rId101"/>
    <p:sldId id="618" r:id="rId102"/>
    <p:sldId id="903" r:id="rId103"/>
    <p:sldId id="906" r:id="rId104"/>
    <p:sldId id="904" r:id="rId105"/>
    <p:sldId id="905" r:id="rId106"/>
    <p:sldId id="907" r:id="rId107"/>
    <p:sldId id="908" r:id="rId108"/>
    <p:sldId id="909" r:id="rId109"/>
    <p:sldId id="910" r:id="rId110"/>
    <p:sldId id="911" r:id="rId111"/>
    <p:sldId id="912" r:id="rId112"/>
    <p:sldId id="913" r:id="rId113"/>
    <p:sldId id="914" r:id="rId114"/>
    <p:sldId id="915" r:id="rId115"/>
    <p:sldId id="916" r:id="rId116"/>
    <p:sldId id="917" r:id="rId117"/>
    <p:sldId id="918" r:id="rId118"/>
    <p:sldId id="919" r:id="rId119"/>
    <p:sldId id="920" r:id="rId120"/>
    <p:sldId id="921" r:id="rId121"/>
    <p:sldId id="922" r:id="rId122"/>
    <p:sldId id="923" r:id="rId123"/>
    <p:sldId id="924" r:id="rId124"/>
    <p:sldId id="925" r:id="rId125"/>
    <p:sldId id="926" r:id="rId126"/>
    <p:sldId id="927" r:id="rId127"/>
    <p:sldId id="931" r:id="rId128"/>
    <p:sldId id="928" r:id="rId129"/>
    <p:sldId id="929" r:id="rId130"/>
    <p:sldId id="930" r:id="rId131"/>
    <p:sldId id="1049" r:id="rId132"/>
    <p:sldId id="1050" r:id="rId133"/>
    <p:sldId id="1051" r:id="rId134"/>
    <p:sldId id="1054" r:id="rId135"/>
    <p:sldId id="1066" r:id="rId136"/>
    <p:sldId id="1067" r:id="rId137"/>
    <p:sldId id="1055" r:id="rId138"/>
    <p:sldId id="1056" r:id="rId139"/>
    <p:sldId id="1057" r:id="rId140"/>
    <p:sldId id="1068" r:id="rId141"/>
    <p:sldId id="1069" r:id="rId142"/>
    <p:sldId id="1071" r:id="rId143"/>
    <p:sldId id="1058" r:id="rId144"/>
    <p:sldId id="1072" r:id="rId145"/>
    <p:sldId id="1074" r:id="rId146"/>
    <p:sldId id="1073" r:id="rId147"/>
    <p:sldId id="1053" r:id="rId148"/>
    <p:sldId id="622" r:id="rId149"/>
    <p:sldId id="933" r:id="rId150"/>
    <p:sldId id="934" r:id="rId151"/>
    <p:sldId id="935" r:id="rId152"/>
    <p:sldId id="1075" r:id="rId153"/>
    <p:sldId id="936" r:id="rId154"/>
    <p:sldId id="938" r:id="rId155"/>
    <p:sldId id="939" r:id="rId156"/>
    <p:sldId id="940" r:id="rId157"/>
    <p:sldId id="1076" r:id="rId158"/>
    <p:sldId id="1077" r:id="rId159"/>
    <p:sldId id="1078" r:id="rId160"/>
    <p:sldId id="1079" r:id="rId161"/>
    <p:sldId id="1080" r:id="rId162"/>
    <p:sldId id="1081" r:id="rId163"/>
    <p:sldId id="1082" r:id="rId164"/>
    <p:sldId id="1083" r:id="rId165"/>
    <p:sldId id="1084" r:id="rId166"/>
    <p:sldId id="1085" r:id="rId167"/>
    <p:sldId id="941" r:id="rId168"/>
    <p:sldId id="942" r:id="rId169"/>
    <p:sldId id="943" r:id="rId170"/>
    <p:sldId id="944" r:id="rId171"/>
    <p:sldId id="945" r:id="rId172"/>
    <p:sldId id="946" r:id="rId173"/>
    <p:sldId id="947" r:id="rId174"/>
    <p:sldId id="949" r:id="rId175"/>
    <p:sldId id="948" r:id="rId176"/>
    <p:sldId id="950" r:id="rId177"/>
    <p:sldId id="951" r:id="rId178"/>
    <p:sldId id="954" r:id="rId179"/>
    <p:sldId id="952" r:id="rId180"/>
    <p:sldId id="953" r:id="rId181"/>
    <p:sldId id="624" r:id="rId182"/>
    <p:sldId id="956" r:id="rId183"/>
    <p:sldId id="957" r:id="rId184"/>
    <p:sldId id="958" r:id="rId185"/>
    <p:sldId id="971" r:id="rId186"/>
    <p:sldId id="960" r:id="rId187"/>
    <p:sldId id="961" r:id="rId188"/>
    <p:sldId id="962" r:id="rId189"/>
    <p:sldId id="963" r:id="rId190"/>
    <p:sldId id="964" r:id="rId191"/>
    <p:sldId id="965" r:id="rId192"/>
    <p:sldId id="968" r:id="rId193"/>
    <p:sldId id="966" r:id="rId194"/>
    <p:sldId id="977" r:id="rId195"/>
    <p:sldId id="967" r:id="rId196"/>
    <p:sldId id="969" r:id="rId197"/>
    <p:sldId id="970" r:id="rId198"/>
    <p:sldId id="972" r:id="rId199"/>
    <p:sldId id="973" r:id="rId200"/>
    <p:sldId id="974" r:id="rId201"/>
    <p:sldId id="975" r:id="rId202"/>
    <p:sldId id="976" r:id="rId203"/>
    <p:sldId id="978" r:id="rId204"/>
    <p:sldId id="979" r:id="rId205"/>
    <p:sldId id="980" r:id="rId206"/>
    <p:sldId id="981" r:id="rId207"/>
    <p:sldId id="982" r:id="rId208"/>
    <p:sldId id="983" r:id="rId209"/>
    <p:sldId id="626" r:id="rId210"/>
    <p:sldId id="985" r:id="rId211"/>
    <p:sldId id="986" r:id="rId212"/>
    <p:sldId id="987" r:id="rId213"/>
    <p:sldId id="989" r:id="rId214"/>
    <p:sldId id="990" r:id="rId215"/>
    <p:sldId id="991" r:id="rId216"/>
    <p:sldId id="992" r:id="rId217"/>
    <p:sldId id="993" r:id="rId218"/>
    <p:sldId id="994" r:id="rId219"/>
    <p:sldId id="995" r:id="rId220"/>
    <p:sldId id="996" r:id="rId221"/>
    <p:sldId id="997" r:id="rId222"/>
    <p:sldId id="998" r:id="rId223"/>
    <p:sldId id="628" r:id="rId224"/>
    <p:sldId id="1000" r:id="rId225"/>
    <p:sldId id="1001" r:id="rId226"/>
    <p:sldId id="1002" r:id="rId227"/>
    <p:sldId id="1003" r:id="rId228"/>
    <p:sldId id="1004" r:id="rId229"/>
    <p:sldId id="1005" r:id="rId230"/>
    <p:sldId id="1028" r:id="rId231"/>
    <p:sldId id="1006" r:id="rId232"/>
    <p:sldId id="1007" r:id="rId233"/>
    <p:sldId id="1008" r:id="rId234"/>
    <p:sldId id="1009" r:id="rId235"/>
    <p:sldId id="1010" r:id="rId236"/>
    <p:sldId id="1011" r:id="rId237"/>
    <p:sldId id="1087" r:id="rId238"/>
    <p:sldId id="1012" r:id="rId239"/>
    <p:sldId id="1013" r:id="rId240"/>
    <p:sldId id="1014" r:id="rId241"/>
    <p:sldId id="1027" r:id="rId242"/>
    <p:sldId id="1015" r:id="rId243"/>
    <p:sldId id="1016" r:id="rId244"/>
    <p:sldId id="1017" r:id="rId245"/>
    <p:sldId id="1018" r:id="rId246"/>
    <p:sldId id="1019" r:id="rId247"/>
    <p:sldId id="1086" r:id="rId248"/>
    <p:sldId id="1020" r:id="rId249"/>
    <p:sldId id="1021" r:id="rId250"/>
    <p:sldId id="1088" r:id="rId251"/>
    <p:sldId id="1089" r:id="rId252"/>
    <p:sldId id="1091" r:id="rId253"/>
    <p:sldId id="1092" r:id="rId254"/>
    <p:sldId id="1093" r:id="rId255"/>
    <p:sldId id="1090" r:id="rId256"/>
    <p:sldId id="632" r:id="rId257"/>
    <p:sldId id="1023" r:id="rId258"/>
    <p:sldId id="1024" r:id="rId259"/>
    <p:sldId id="1025" r:id="rId260"/>
    <p:sldId id="1029" r:id="rId261"/>
    <p:sldId id="1030" r:id="rId262"/>
    <p:sldId id="1032" r:id="rId263"/>
    <p:sldId id="1033" r:id="rId264"/>
    <p:sldId id="1034" r:id="rId265"/>
    <p:sldId id="1042" r:id="rId266"/>
    <p:sldId id="1094" r:id="rId267"/>
    <p:sldId id="1036" r:id="rId268"/>
    <p:sldId id="1037" r:id="rId269"/>
    <p:sldId id="1038" r:id="rId270"/>
    <p:sldId id="1039" r:id="rId271"/>
    <p:sldId id="1043" r:id="rId272"/>
    <p:sldId id="1041" r:id="rId273"/>
    <p:sldId id="285" r:id="rId274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A2DA"/>
    <a:srgbClr val="3289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85495" autoAdjust="0"/>
  </p:normalViewPr>
  <p:slideViewPr>
    <p:cSldViewPr snapToGrid="0" snapToObjects="1">
      <p:cViewPr varScale="1">
        <p:scale>
          <a:sx n="96" d="100"/>
          <a:sy n="96" d="100"/>
        </p:scale>
        <p:origin x="680" y="176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58" Type="http://schemas.openxmlformats.org/officeDocument/2006/relationships/slide" Target="slides/slide257.xml"/><Relationship Id="rId279" Type="http://schemas.openxmlformats.org/officeDocument/2006/relationships/tableStyles" Target="tableStyles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slide" Target="slides/slide247.xml"/><Relationship Id="rId269" Type="http://schemas.openxmlformats.org/officeDocument/2006/relationships/slide" Target="slides/slide268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slide" Target="slides/slide250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slide" Target="slides/slide251.xml"/><Relationship Id="rId273" Type="http://schemas.openxmlformats.org/officeDocument/2006/relationships/slide" Target="slides/slide272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notesMaster" Target="notesMasters/notesMaster1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presProps" Target="presProps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viewProps" Target="viewProps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theme" Target="theme/theme1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/Relationships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5FBADC-EA46-4E02-B136-75175FECEB74}" type="datetimeFigureOut">
              <a:rPr lang="en-US" smtClean="0"/>
              <a:t>5/1/18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0FAA68-4939-444D-A4F1-91822EA0DC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136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FAA68-4939-444D-A4F1-91822EA0DC50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303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FAA68-4939-444D-A4F1-91822EA0DC50}" type="slidenum">
              <a:rPr lang="en-US" smtClean="0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776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37909" y="1224433"/>
            <a:ext cx="8668182" cy="866637"/>
          </a:xfrm>
        </p:spPr>
        <p:txBody>
          <a:bodyPr>
            <a:normAutofit/>
          </a:bodyPr>
          <a:lstStyle>
            <a:lvl1pPr algn="ctr">
              <a:defRPr sz="5400" spc="-140"/>
            </a:lvl1pPr>
          </a:lstStyle>
          <a:p>
            <a:r>
              <a:rPr lang="fi-FI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37909" y="2137420"/>
            <a:ext cx="8668182" cy="5905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Open Sans"/>
                <a:cs typeface="Open San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/>
              <a:t>Click to edit Master subtitle style</a:t>
            </a:r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237909" y="4689314"/>
            <a:ext cx="8667966" cy="282273"/>
          </a:xfrm>
        </p:spPr>
        <p:txBody>
          <a:bodyPr t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>
                <a:latin typeface="Open Sans"/>
                <a:cs typeface="Open Sans"/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fi-FI" dirty="0" err="1"/>
              <a:t>Name</a:t>
            </a:r>
            <a:r>
              <a:rPr lang="fi-FI" dirty="0"/>
              <a:t> of the </a:t>
            </a:r>
            <a:r>
              <a:rPr lang="fi-FI" dirty="0" err="1"/>
              <a:t>Presenters</a:t>
            </a:r>
            <a:endParaRPr lang="en-US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1" hasCustomPrompt="1"/>
          </p:nvPr>
        </p:nvSpPr>
        <p:spPr>
          <a:xfrm>
            <a:off x="238125" y="4971589"/>
            <a:ext cx="8667966" cy="363963"/>
          </a:xfrm>
        </p:spPr>
        <p:txBody>
          <a:bodyPr t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>
                <a:latin typeface="Open Sans Light"/>
                <a:cs typeface="Open Sans Ligh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i-FI" dirty="0"/>
              <a:t>Job </a:t>
            </a:r>
            <a:r>
              <a:rPr lang="fi-FI" dirty="0" err="1"/>
              <a:t>titles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Pictur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 lang="en-US"/>
          </a:p>
        </p:txBody>
      </p:sp>
      <p:sp>
        <p:nvSpPr>
          <p:cNvPr id="3" name="Rectangle 2"/>
          <p:cNvSpPr/>
          <p:nvPr/>
        </p:nvSpPr>
        <p:spPr bwMode="auto">
          <a:xfrm>
            <a:off x="0" y="5294129"/>
            <a:ext cx="9144000" cy="463846"/>
          </a:xfrm>
          <a:prstGeom prst="rect">
            <a:avLst/>
          </a:prstGeom>
          <a:solidFill>
            <a:srgbClr val="EEEEE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43379" y="5464500"/>
            <a:ext cx="1662712" cy="123111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algn="r">
              <a:defRPr sz="800"/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37909" y="5441417"/>
            <a:ext cx="2258298" cy="169277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1100">
                <a:solidFill>
                  <a:srgbClr val="7F7F7F"/>
                </a:solidFill>
                <a:latin typeface="Open Sans Light"/>
                <a:cs typeface="Open Sans Light"/>
              </a:defRPr>
            </a:lvl1pPr>
          </a:lstStyle>
          <a:p>
            <a:fld id="{ABA6B483-D54A-6F4C-ABB1-789E9E7B1B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238125" y="1371480"/>
            <a:ext cx="8726470" cy="3013269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baseline="0">
                <a:latin typeface="Open Sans Light"/>
                <a:cs typeface="Open Sans Light"/>
              </a:defRPr>
            </a:lvl1pPr>
            <a:lvl2pPr marL="457200" indent="0" algn="ctr">
              <a:spcBef>
                <a:spcPts val="0"/>
              </a:spcBef>
              <a:buFontTx/>
              <a:buNone/>
              <a:defRPr/>
            </a:lvl2pPr>
            <a:lvl3pPr marL="914400" indent="0" algn="ctr">
              <a:spcBef>
                <a:spcPts val="0"/>
              </a:spcBef>
              <a:buFontTx/>
              <a:buNone/>
              <a:defRPr/>
            </a:lvl3pPr>
            <a:lvl4pPr marL="1371600" indent="0" algn="ctr">
              <a:spcBef>
                <a:spcPts val="0"/>
              </a:spcBef>
              <a:buFontTx/>
              <a:buNone/>
              <a:defRPr/>
            </a:lvl4pPr>
            <a:lvl5pPr marL="1828800" indent="0" algn="ctr">
              <a:spcBef>
                <a:spcPts val="0"/>
              </a:spcBef>
              <a:buFontTx/>
              <a:buNone/>
              <a:defRPr/>
            </a:lvl5pPr>
          </a:lstStyle>
          <a:p>
            <a:pPr lvl="0"/>
            <a:r>
              <a:rPr lang="fi-FI" dirty="0" err="1"/>
              <a:t>Add</a:t>
            </a:r>
            <a:r>
              <a:rPr lang="fi-FI" dirty="0"/>
              <a:t> Picture</a:t>
            </a:r>
            <a:endParaRPr lang="en-US" dirty="0"/>
          </a:p>
        </p:txBody>
      </p:sp>
      <p:sp>
        <p:nvSpPr>
          <p:cNvPr id="8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237909" y="4569179"/>
            <a:ext cx="8726686" cy="553308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lnSpc>
                <a:spcPts val="2220"/>
              </a:lnSpc>
              <a:spcBef>
                <a:spcPts val="0"/>
              </a:spcBef>
              <a:buFontTx/>
              <a:buNone/>
              <a:defRPr sz="1600" spc="0" baseline="0">
                <a:latin typeface="Open Sans Light"/>
                <a:cs typeface="Open Sans Light"/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fi-FI" dirty="0" err="1"/>
              <a:t>Caption</a:t>
            </a:r>
            <a:r>
              <a:rPr lang="fi-FI" dirty="0"/>
              <a:t> of the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63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 lang="en-US"/>
          </a:p>
        </p:txBody>
      </p:sp>
      <p:sp>
        <p:nvSpPr>
          <p:cNvPr id="3" name="Rectangle 2"/>
          <p:cNvSpPr/>
          <p:nvPr/>
        </p:nvSpPr>
        <p:spPr bwMode="auto">
          <a:xfrm>
            <a:off x="0" y="5294129"/>
            <a:ext cx="9144000" cy="463846"/>
          </a:xfrm>
          <a:prstGeom prst="rect">
            <a:avLst/>
          </a:prstGeom>
          <a:solidFill>
            <a:srgbClr val="EEEEE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43379" y="5464500"/>
            <a:ext cx="1662712" cy="123111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algn="r">
              <a:defRPr sz="800"/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37909" y="5441417"/>
            <a:ext cx="2258298" cy="169277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1100">
                <a:solidFill>
                  <a:srgbClr val="7F7F7F"/>
                </a:solidFill>
                <a:latin typeface="Open Sans Light"/>
                <a:cs typeface="Open Sans Light"/>
              </a:defRPr>
            </a:lvl1pPr>
          </a:lstStyle>
          <a:p>
            <a:fld id="{ABA6B483-D54A-6F4C-ABB1-789E9E7B1B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237917" y="4569179"/>
            <a:ext cx="4220893" cy="553308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lnSpc>
                <a:spcPts val="2220"/>
              </a:lnSpc>
              <a:spcBef>
                <a:spcPts val="0"/>
              </a:spcBef>
              <a:buFontTx/>
              <a:buNone/>
              <a:defRPr sz="1600" spc="0" baseline="0">
                <a:latin typeface="Open Sans Light"/>
                <a:cs typeface="Open Sans Light"/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fi-FI" dirty="0" err="1"/>
              <a:t>Caption</a:t>
            </a:r>
            <a:r>
              <a:rPr lang="fi-FI" dirty="0"/>
              <a:t> of the Picture</a:t>
            </a:r>
            <a:endParaRPr lang="en-US" dirty="0"/>
          </a:p>
        </p:txBody>
      </p:sp>
      <p:sp>
        <p:nvSpPr>
          <p:cNvPr id="11" name="Content Placeholder 8"/>
          <p:cNvSpPr>
            <a:spLocks noGrp="1"/>
          </p:cNvSpPr>
          <p:nvPr>
            <p:ph sz="quarter" idx="16" hasCustomPrompt="1"/>
          </p:nvPr>
        </p:nvSpPr>
        <p:spPr>
          <a:xfrm>
            <a:off x="237917" y="1389521"/>
            <a:ext cx="4220893" cy="2995224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>
                <a:latin typeface="Open Sans Light"/>
                <a:cs typeface="Open Sans Light"/>
              </a:defRPr>
            </a:lvl1pPr>
            <a:lvl2pPr marL="457200" indent="0" algn="ctr">
              <a:spcBef>
                <a:spcPts val="0"/>
              </a:spcBef>
              <a:buFontTx/>
              <a:buNone/>
              <a:defRPr/>
            </a:lvl2pPr>
            <a:lvl3pPr marL="914400" indent="0" algn="ctr">
              <a:spcBef>
                <a:spcPts val="0"/>
              </a:spcBef>
              <a:buFontTx/>
              <a:buNone/>
              <a:defRPr/>
            </a:lvl3pPr>
            <a:lvl4pPr marL="1371600" indent="0" algn="ctr">
              <a:spcBef>
                <a:spcPts val="0"/>
              </a:spcBef>
              <a:buFontTx/>
              <a:buNone/>
              <a:defRPr/>
            </a:lvl4pPr>
            <a:lvl5pPr marL="1828800" indent="0" algn="ctr">
              <a:spcBef>
                <a:spcPts val="0"/>
              </a:spcBef>
              <a:buFontTx/>
              <a:buNone/>
              <a:defRPr/>
            </a:lvl5pPr>
          </a:lstStyle>
          <a:p>
            <a:pPr lvl="0"/>
            <a:r>
              <a:rPr lang="fi-FI" dirty="0" err="1"/>
              <a:t>Add</a:t>
            </a:r>
            <a:r>
              <a:rPr lang="fi-FI" dirty="0"/>
              <a:t> Picture</a:t>
            </a:r>
            <a:endParaRPr lang="en-US" dirty="0"/>
          </a:p>
        </p:txBody>
      </p:sp>
      <p:sp>
        <p:nvSpPr>
          <p:cNvPr id="12" name="Content Placeholder 8"/>
          <p:cNvSpPr>
            <a:spLocks noGrp="1"/>
          </p:cNvSpPr>
          <p:nvPr>
            <p:ph sz="quarter" idx="17" hasCustomPrompt="1"/>
          </p:nvPr>
        </p:nvSpPr>
        <p:spPr>
          <a:xfrm>
            <a:off x="4743710" y="1389521"/>
            <a:ext cx="4220893" cy="2995224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baseline="0">
                <a:latin typeface="Open Sans Light"/>
                <a:cs typeface="Open Sans Light"/>
              </a:defRPr>
            </a:lvl1pPr>
            <a:lvl2pPr marL="457200" indent="0" algn="ctr">
              <a:spcBef>
                <a:spcPts val="0"/>
              </a:spcBef>
              <a:buFontTx/>
              <a:buNone/>
              <a:defRPr/>
            </a:lvl2pPr>
            <a:lvl3pPr marL="914400" indent="0" algn="ctr">
              <a:spcBef>
                <a:spcPts val="0"/>
              </a:spcBef>
              <a:buFontTx/>
              <a:buNone/>
              <a:defRPr/>
            </a:lvl3pPr>
            <a:lvl4pPr marL="1371600" indent="0" algn="ctr">
              <a:spcBef>
                <a:spcPts val="0"/>
              </a:spcBef>
              <a:buFontTx/>
              <a:buNone/>
              <a:defRPr/>
            </a:lvl4pPr>
            <a:lvl5pPr marL="1828800" indent="0" algn="ctr">
              <a:spcBef>
                <a:spcPts val="0"/>
              </a:spcBef>
              <a:buFontTx/>
              <a:buNone/>
              <a:defRPr/>
            </a:lvl5pPr>
          </a:lstStyle>
          <a:p>
            <a:pPr lvl="0"/>
            <a:r>
              <a:rPr lang="fi-FI" dirty="0" err="1"/>
              <a:t>Add</a:t>
            </a:r>
            <a:r>
              <a:rPr lang="fi-FI" dirty="0"/>
              <a:t> Picture</a:t>
            </a:r>
            <a:endParaRPr lang="en-US" dirty="0"/>
          </a:p>
        </p:txBody>
      </p:sp>
      <p:sp>
        <p:nvSpPr>
          <p:cNvPr id="13" name="Text Placeholder 23"/>
          <p:cNvSpPr>
            <a:spLocks noGrp="1"/>
          </p:cNvSpPr>
          <p:nvPr>
            <p:ph type="body" sz="quarter" idx="18" hasCustomPrompt="1"/>
          </p:nvPr>
        </p:nvSpPr>
        <p:spPr>
          <a:xfrm>
            <a:off x="4743710" y="4569179"/>
            <a:ext cx="4220893" cy="553308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lnSpc>
                <a:spcPts val="2220"/>
              </a:lnSpc>
              <a:spcBef>
                <a:spcPts val="0"/>
              </a:spcBef>
              <a:buFontTx/>
              <a:buNone/>
              <a:defRPr sz="1600" spc="0" baseline="0">
                <a:latin typeface="Open Sans Light"/>
                <a:cs typeface="Open Sans Light"/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fi-FI" dirty="0" err="1"/>
              <a:t>Caption</a:t>
            </a:r>
            <a:r>
              <a:rPr lang="fi-FI" dirty="0"/>
              <a:t> of the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1951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0" y="0"/>
            <a:ext cx="9144000" cy="5715000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>
                <a:latin typeface="Open Sans Light"/>
                <a:cs typeface="Open Sans Light"/>
              </a:defRPr>
            </a:lvl1pPr>
            <a:lvl2pPr marL="457200" indent="0" algn="ctr">
              <a:spcBef>
                <a:spcPts val="0"/>
              </a:spcBef>
              <a:buFontTx/>
              <a:buNone/>
              <a:defRPr/>
            </a:lvl2pPr>
            <a:lvl3pPr marL="914400" indent="0" algn="ctr">
              <a:spcBef>
                <a:spcPts val="0"/>
              </a:spcBef>
              <a:buFontTx/>
              <a:buNone/>
              <a:defRPr/>
            </a:lvl3pPr>
            <a:lvl4pPr marL="1371600" indent="0" algn="ctr">
              <a:spcBef>
                <a:spcPts val="0"/>
              </a:spcBef>
              <a:buFontTx/>
              <a:buNone/>
              <a:defRPr/>
            </a:lvl4pPr>
            <a:lvl5pPr marL="1828800" indent="0" algn="ctr">
              <a:spcBef>
                <a:spcPts val="0"/>
              </a:spcBef>
              <a:buFontTx/>
              <a:buNone/>
              <a:defRPr/>
            </a:lvl5pPr>
          </a:lstStyle>
          <a:p>
            <a:pPr lvl="0"/>
            <a:r>
              <a:rPr lang="fi-FI" dirty="0" err="1"/>
              <a:t>Add</a:t>
            </a:r>
            <a:r>
              <a:rPr lang="fi-FI" dirty="0"/>
              <a:t>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i-FI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039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6"/>
          <p:cNvSpPr>
            <a:spLocks noGrp="1"/>
          </p:cNvSpPr>
          <p:nvPr>
            <p:ph type="body" sz="quarter" idx="11" hasCustomPrompt="1"/>
          </p:nvPr>
        </p:nvSpPr>
        <p:spPr>
          <a:xfrm>
            <a:off x="238125" y="3054420"/>
            <a:ext cx="8667966" cy="363963"/>
          </a:xfrm>
        </p:spPr>
        <p:txBody>
          <a:bodyPr t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800">
                <a:latin typeface="Open Sans Light"/>
                <a:cs typeface="Open Sans Ligh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i-FI" dirty="0"/>
              <a:t>URL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email</a:t>
            </a:r>
            <a:r>
              <a:rPr lang="fi-FI" dirty="0"/>
              <a:t>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other</a:t>
            </a:r>
            <a:r>
              <a:rPr lang="fi-FI" dirty="0"/>
              <a:t> </a:t>
            </a:r>
            <a:r>
              <a:rPr lang="fi-FI" dirty="0" err="1"/>
              <a:t>contact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37909" y="2209027"/>
            <a:ext cx="8668182" cy="586058"/>
          </a:xfrm>
        </p:spPr>
        <p:txBody>
          <a:bodyPr lIns="180000" rIns="180000" anchor="ctr" anchorCtr="0">
            <a:spAutoFit/>
          </a:bodyPr>
          <a:lstStyle>
            <a:lvl1pPr algn="ctr">
              <a:lnSpc>
                <a:spcPts val="4620"/>
              </a:lnSpc>
              <a:defRPr sz="3600" spc="-80">
                <a:solidFill>
                  <a:schemeClr val="accent1"/>
                </a:solidFill>
              </a:defRPr>
            </a:lvl1pPr>
          </a:lstStyle>
          <a:p>
            <a:r>
              <a:rPr lang="fi-FI" dirty="0"/>
              <a:t>A </a:t>
            </a:r>
            <a:r>
              <a:rPr lang="fi-FI" dirty="0" err="1"/>
              <a:t>goodbye</a:t>
            </a:r>
            <a:r>
              <a:rPr lang="fi-FI" dirty="0"/>
              <a:t> </a:t>
            </a:r>
            <a:r>
              <a:rPr lang="fi-FI" dirty="0" err="1"/>
              <a:t>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31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237909" y="1224437"/>
            <a:ext cx="8668182" cy="1556589"/>
          </a:xfrm>
        </p:spPr>
        <p:txBody>
          <a:bodyPr>
            <a:normAutofit/>
          </a:bodyPr>
          <a:lstStyle>
            <a:lvl1pPr algn="ctr">
              <a:defRPr sz="4400" spc="-120" baseline="0"/>
            </a:lvl1pPr>
          </a:lstStyle>
          <a:p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Master</a:t>
            </a:r>
            <a:r>
              <a:rPr lang="fi-FI" dirty="0"/>
              <a:t> </a:t>
            </a:r>
            <a:r>
              <a:rPr lang="fi-FI" dirty="0" err="1"/>
              <a:t>title</a:t>
            </a:r>
            <a:br>
              <a:rPr lang="fi-FI" dirty="0"/>
            </a:br>
            <a:r>
              <a:rPr lang="fi-FI" dirty="0" err="1"/>
              <a:t>using</a:t>
            </a:r>
            <a:r>
              <a:rPr lang="fi-FI" dirty="0"/>
              <a:t> with </a:t>
            </a:r>
            <a:r>
              <a:rPr lang="fi-FI" dirty="0" err="1"/>
              <a:t>two</a:t>
            </a:r>
            <a:r>
              <a:rPr lang="fi-FI" dirty="0"/>
              <a:t> </a:t>
            </a:r>
            <a:r>
              <a:rPr lang="fi-FI" dirty="0" err="1"/>
              <a:t>lines</a:t>
            </a:r>
            <a:endParaRPr lang="en-US" dirty="0"/>
          </a:p>
        </p:txBody>
      </p:sp>
      <p:sp>
        <p:nvSpPr>
          <p:cNvPr id="5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237909" y="4689314"/>
            <a:ext cx="8667966" cy="282273"/>
          </a:xfrm>
        </p:spPr>
        <p:txBody>
          <a:bodyPr t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>
                <a:latin typeface="Open Sans"/>
                <a:cs typeface="Open Sans"/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fi-FI" dirty="0" err="1"/>
              <a:t>Name</a:t>
            </a:r>
            <a:r>
              <a:rPr lang="fi-FI" dirty="0"/>
              <a:t> of the </a:t>
            </a:r>
            <a:r>
              <a:rPr lang="fi-FI" dirty="0" err="1"/>
              <a:t>Presenters</a:t>
            </a:r>
            <a:endParaRPr lang="en-US" dirty="0"/>
          </a:p>
        </p:txBody>
      </p:sp>
      <p:sp>
        <p:nvSpPr>
          <p:cNvPr id="6" name="Text Placeholder 26"/>
          <p:cNvSpPr>
            <a:spLocks noGrp="1"/>
          </p:cNvSpPr>
          <p:nvPr>
            <p:ph type="body" sz="quarter" idx="11" hasCustomPrompt="1"/>
          </p:nvPr>
        </p:nvSpPr>
        <p:spPr>
          <a:xfrm>
            <a:off x="238125" y="4971589"/>
            <a:ext cx="8667966" cy="363963"/>
          </a:xfrm>
        </p:spPr>
        <p:txBody>
          <a:bodyPr t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>
                <a:latin typeface="Open Sans Light"/>
                <a:cs typeface="Open Sans Ligh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i-FI" dirty="0"/>
              <a:t>Job </a:t>
            </a:r>
            <a:r>
              <a:rPr lang="fi-FI" dirty="0" err="1"/>
              <a:t>titles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782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5294129"/>
            <a:ext cx="9144000" cy="463846"/>
          </a:xfrm>
          <a:prstGeom prst="rect">
            <a:avLst/>
          </a:prstGeom>
          <a:solidFill>
            <a:srgbClr val="EEEEE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43379" y="5464500"/>
            <a:ext cx="1662712" cy="123111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algn="r">
              <a:defRPr sz="800"/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37909" y="5441417"/>
            <a:ext cx="2258298" cy="169277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1100">
                <a:solidFill>
                  <a:srgbClr val="7F7F7F"/>
                </a:solidFill>
                <a:latin typeface="Open Sans Light"/>
                <a:cs typeface="Open Sans Light"/>
              </a:defRPr>
            </a:lvl1pPr>
          </a:lstStyle>
          <a:p>
            <a:fld id="{ABA6B483-D54A-6F4C-ABB1-789E9E7B1B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237909" y="406289"/>
            <a:ext cx="6174014" cy="77853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fi-FI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3784985"/>
          </a:xfrm>
        </p:spPr>
        <p:txBody>
          <a:bodyPr lIns="0" tIns="0" rIns="0" bIns="0"/>
          <a:lstStyle/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 lang="en-US"/>
          </a:p>
        </p:txBody>
      </p:sp>
      <p:sp>
        <p:nvSpPr>
          <p:cNvPr id="3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238125" y="1370838"/>
            <a:ext cx="4220894" cy="3784985"/>
          </a:xfrm>
        </p:spPr>
        <p:txBody>
          <a:bodyPr lIns="0" tIns="0" rIns="0" bIns="0"/>
          <a:lstStyle/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lang="en-US" dirty="0"/>
          </a:p>
        </p:txBody>
      </p:sp>
      <p:sp>
        <p:nvSpPr>
          <p:cNvPr id="5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4743701" y="1370838"/>
            <a:ext cx="4220894" cy="3784985"/>
          </a:xfrm>
        </p:spPr>
        <p:txBody>
          <a:bodyPr lIns="0" tIns="0" rIns="0" bIns="0"/>
          <a:lstStyle/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0" y="5294129"/>
            <a:ext cx="9144000" cy="463846"/>
          </a:xfrm>
          <a:prstGeom prst="rect">
            <a:avLst/>
          </a:prstGeom>
          <a:solidFill>
            <a:srgbClr val="EEEEE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43379" y="5464500"/>
            <a:ext cx="1662712" cy="123111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algn="r">
              <a:defRPr sz="800"/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37909" y="5441417"/>
            <a:ext cx="2258298" cy="169277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1100">
                <a:solidFill>
                  <a:srgbClr val="7F7F7F"/>
                </a:solidFill>
                <a:latin typeface="Open Sans Light"/>
                <a:cs typeface="Open Sans Light"/>
              </a:defRPr>
            </a:lvl1pPr>
          </a:lstStyle>
          <a:p>
            <a:fld id="{ABA6B483-D54A-6F4C-ABB1-789E9E7B1B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239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 lang="en-US"/>
          </a:p>
        </p:txBody>
      </p:sp>
      <p:sp>
        <p:nvSpPr>
          <p:cNvPr id="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238133" y="1370838"/>
            <a:ext cx="2719103" cy="3784985"/>
          </a:xfrm>
        </p:spPr>
        <p:txBody>
          <a:bodyPr lIns="0" tIns="0" rIns="0" bIns="0"/>
          <a:lstStyle>
            <a:lvl1pPr>
              <a:defRPr sz="1800">
                <a:latin typeface="Open Sans Light"/>
                <a:cs typeface="Open Sans Light"/>
              </a:defRPr>
            </a:lvl1pPr>
            <a:lvl2pPr>
              <a:defRPr sz="1600">
                <a:latin typeface="Open Sans Light"/>
                <a:cs typeface="Open Sans Light"/>
              </a:defRPr>
            </a:lvl2pPr>
            <a:lvl3pPr>
              <a:defRPr sz="1400">
                <a:latin typeface="Open Sans Light"/>
                <a:cs typeface="Open Sans Light"/>
              </a:defRPr>
            </a:lvl3pPr>
            <a:lvl4pPr>
              <a:defRPr sz="1200">
                <a:latin typeface="Open Sans Light"/>
                <a:cs typeface="Open Sans Light"/>
              </a:defRPr>
            </a:lvl4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</p:txBody>
      </p:sp>
      <p:sp>
        <p:nvSpPr>
          <p:cNvPr id="5" name="Rectangle 4"/>
          <p:cNvSpPr/>
          <p:nvPr/>
        </p:nvSpPr>
        <p:spPr bwMode="auto">
          <a:xfrm>
            <a:off x="0" y="5294129"/>
            <a:ext cx="9144000" cy="463846"/>
          </a:xfrm>
          <a:prstGeom prst="rect">
            <a:avLst/>
          </a:prstGeom>
          <a:solidFill>
            <a:srgbClr val="EEEEE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43379" y="5464500"/>
            <a:ext cx="1662712" cy="123111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algn="r">
              <a:defRPr sz="800"/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37909" y="5441417"/>
            <a:ext cx="2258298" cy="169277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1100">
                <a:solidFill>
                  <a:srgbClr val="7F7F7F"/>
                </a:solidFill>
                <a:latin typeface="Open Sans Light"/>
                <a:cs typeface="Open Sans Light"/>
              </a:defRPr>
            </a:lvl1pPr>
          </a:lstStyle>
          <a:p>
            <a:fld id="{ABA6B483-D54A-6F4C-ABB1-789E9E7B1B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245500" y="1370838"/>
            <a:ext cx="2719103" cy="3784985"/>
          </a:xfrm>
        </p:spPr>
        <p:txBody>
          <a:bodyPr lIns="0" tIns="0" rIns="0" bIns="0"/>
          <a:lstStyle>
            <a:lvl1pPr>
              <a:defRPr sz="1800">
                <a:latin typeface="Open Sans Light"/>
                <a:cs typeface="Open Sans Light"/>
              </a:defRPr>
            </a:lvl1pPr>
            <a:lvl2pPr>
              <a:defRPr sz="1600">
                <a:latin typeface="Open Sans Light"/>
                <a:cs typeface="Open Sans Light"/>
              </a:defRPr>
            </a:lvl2pPr>
            <a:lvl3pPr>
              <a:defRPr sz="1400">
                <a:latin typeface="Open Sans Light"/>
                <a:cs typeface="Open Sans Light"/>
              </a:defRPr>
            </a:lvl3pPr>
            <a:lvl4pPr>
              <a:defRPr sz="1200">
                <a:latin typeface="Open Sans Light"/>
                <a:cs typeface="Open Sans Light"/>
              </a:defRPr>
            </a:lvl4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3241817" y="1370838"/>
            <a:ext cx="2719103" cy="3784985"/>
          </a:xfrm>
        </p:spPr>
        <p:txBody>
          <a:bodyPr lIns="0" tIns="0" rIns="0" bIns="0"/>
          <a:lstStyle>
            <a:lvl1pPr>
              <a:defRPr sz="1800">
                <a:latin typeface="Open Sans Light"/>
                <a:cs typeface="Open Sans Light"/>
              </a:defRPr>
            </a:lvl1pPr>
            <a:lvl2pPr>
              <a:defRPr sz="1600">
                <a:latin typeface="Open Sans Light"/>
                <a:cs typeface="Open Sans Light"/>
              </a:defRPr>
            </a:lvl2pPr>
            <a:lvl3pPr>
              <a:defRPr sz="1400">
                <a:latin typeface="Open Sans Light"/>
                <a:cs typeface="Open Sans Light"/>
              </a:defRPr>
            </a:lvl3pPr>
            <a:lvl4pPr>
              <a:defRPr sz="1200">
                <a:latin typeface="Open Sans Light"/>
                <a:cs typeface="Open Sans Light"/>
              </a:defRPr>
            </a:lvl4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44142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 lang="en-US"/>
          </a:p>
        </p:txBody>
      </p:sp>
      <p:sp>
        <p:nvSpPr>
          <p:cNvPr id="3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238125" y="1370838"/>
            <a:ext cx="4220894" cy="3784985"/>
          </a:xfrm>
        </p:spPr>
        <p:txBody>
          <a:bodyPr lIns="0" tIns="0" rIns="0" bIns="0"/>
          <a:lstStyle/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lang="en-US" dirty="0"/>
          </a:p>
        </p:txBody>
      </p:sp>
      <p:sp>
        <p:nvSpPr>
          <p:cNvPr id="4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4718587" y="1370838"/>
            <a:ext cx="4246008" cy="3784985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baseline="0">
                <a:latin typeface="Open Sans Light"/>
                <a:cs typeface="Open Sans Light"/>
              </a:defRPr>
            </a:lvl1pPr>
            <a:lvl2pPr marL="457200" indent="0" algn="ctr">
              <a:spcBef>
                <a:spcPts val="0"/>
              </a:spcBef>
              <a:buFontTx/>
              <a:buNone/>
              <a:defRPr/>
            </a:lvl2pPr>
            <a:lvl3pPr marL="914400" indent="0" algn="ctr">
              <a:spcBef>
                <a:spcPts val="0"/>
              </a:spcBef>
              <a:buFontTx/>
              <a:buNone/>
              <a:defRPr/>
            </a:lvl3pPr>
            <a:lvl4pPr marL="1371600" indent="0" algn="ctr">
              <a:spcBef>
                <a:spcPts val="0"/>
              </a:spcBef>
              <a:buFontTx/>
              <a:buNone/>
              <a:defRPr/>
            </a:lvl4pPr>
            <a:lvl5pPr marL="1828800" indent="0" algn="ctr">
              <a:spcBef>
                <a:spcPts val="0"/>
              </a:spcBef>
              <a:buFontTx/>
              <a:buNone/>
              <a:defRPr/>
            </a:lvl5pPr>
          </a:lstStyle>
          <a:p>
            <a:pPr lvl="0"/>
            <a:r>
              <a:rPr lang="fi-FI" dirty="0" err="1"/>
              <a:t>Add</a:t>
            </a:r>
            <a:r>
              <a:rPr lang="fi-FI" dirty="0"/>
              <a:t> Picture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0" y="5294129"/>
            <a:ext cx="9144000" cy="463846"/>
          </a:xfrm>
          <a:prstGeom prst="rect">
            <a:avLst/>
          </a:prstGeom>
          <a:solidFill>
            <a:srgbClr val="EEEEE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43379" y="5464500"/>
            <a:ext cx="1662712" cy="123111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algn="r">
              <a:defRPr sz="800"/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37909" y="5441417"/>
            <a:ext cx="2258298" cy="169277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1100">
                <a:solidFill>
                  <a:srgbClr val="7F7F7F"/>
                </a:solidFill>
                <a:latin typeface="Open Sans Light"/>
                <a:cs typeface="Open Sans Light"/>
              </a:defRPr>
            </a:lvl1pPr>
          </a:lstStyle>
          <a:p>
            <a:fld id="{ABA6B483-D54A-6F4C-ABB1-789E9E7B1B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747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pa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9144000" cy="57150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/>
              <a:cs typeface="Arial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37909" y="2472970"/>
            <a:ext cx="8668182" cy="586058"/>
          </a:xfrm>
        </p:spPr>
        <p:txBody>
          <a:bodyPr lIns="180000" rIns="180000" anchor="ctr" anchorCtr="0">
            <a:spAutoFit/>
          </a:bodyPr>
          <a:lstStyle>
            <a:lvl1pPr algn="ctr">
              <a:lnSpc>
                <a:spcPts val="4620"/>
              </a:lnSpc>
              <a:defRPr sz="3600" spc="-80">
                <a:solidFill>
                  <a:schemeClr val="bg1"/>
                </a:solidFill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Separator</a:t>
            </a:r>
            <a:r>
              <a:rPr lang="fi-FI" dirty="0"/>
              <a:t> </a:t>
            </a:r>
            <a:r>
              <a:rPr lang="fi-FI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739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 lang="en-US"/>
          </a:p>
        </p:txBody>
      </p:sp>
      <p:sp>
        <p:nvSpPr>
          <p:cNvPr id="3" name="Rectangle 2"/>
          <p:cNvSpPr/>
          <p:nvPr/>
        </p:nvSpPr>
        <p:spPr bwMode="auto">
          <a:xfrm>
            <a:off x="0" y="5294129"/>
            <a:ext cx="9144000" cy="463846"/>
          </a:xfrm>
          <a:prstGeom prst="rect">
            <a:avLst/>
          </a:prstGeom>
          <a:solidFill>
            <a:srgbClr val="EEEEE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43379" y="5464500"/>
            <a:ext cx="1662712" cy="123111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algn="r">
              <a:defRPr sz="800"/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37909" y="5441417"/>
            <a:ext cx="2258298" cy="169277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1100">
                <a:solidFill>
                  <a:srgbClr val="7F7F7F"/>
                </a:solidFill>
                <a:latin typeface="Open Sans Light"/>
                <a:cs typeface="Open Sans Light"/>
              </a:defRPr>
            </a:lvl1pPr>
          </a:lstStyle>
          <a:p>
            <a:fld id="{ABA6B483-D54A-6F4C-ABB1-789E9E7B1B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237909" y="1371005"/>
            <a:ext cx="8726686" cy="553308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lnSpc>
                <a:spcPts val="3040"/>
              </a:lnSpc>
              <a:spcBef>
                <a:spcPts val="0"/>
              </a:spcBef>
              <a:buFontTx/>
              <a:buNone/>
              <a:defRPr sz="2200" baseline="0">
                <a:latin typeface="Open Sans"/>
                <a:cs typeface="Open Sans"/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fi-FI" dirty="0" err="1"/>
              <a:t>Title</a:t>
            </a:r>
            <a:r>
              <a:rPr lang="fi-FI" dirty="0"/>
              <a:t> of the Picture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238125" y="2113085"/>
            <a:ext cx="8726470" cy="2831859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>
                <a:latin typeface="Open Sans Light"/>
                <a:cs typeface="Open Sans Light"/>
              </a:defRPr>
            </a:lvl1pPr>
            <a:lvl2pPr marL="457200" indent="0" algn="ctr">
              <a:spcBef>
                <a:spcPts val="0"/>
              </a:spcBef>
              <a:buFontTx/>
              <a:buNone/>
              <a:defRPr/>
            </a:lvl2pPr>
            <a:lvl3pPr marL="914400" indent="0" algn="ctr">
              <a:spcBef>
                <a:spcPts val="0"/>
              </a:spcBef>
              <a:buFontTx/>
              <a:buNone/>
              <a:defRPr/>
            </a:lvl3pPr>
            <a:lvl4pPr marL="1371600" indent="0" algn="ctr">
              <a:spcBef>
                <a:spcPts val="0"/>
              </a:spcBef>
              <a:buFontTx/>
              <a:buNone/>
              <a:defRPr/>
            </a:lvl4pPr>
            <a:lvl5pPr marL="1828800" indent="0" algn="ctr">
              <a:spcBef>
                <a:spcPts val="0"/>
              </a:spcBef>
              <a:buFontTx/>
              <a:buNone/>
              <a:defRPr/>
            </a:lvl5pPr>
          </a:lstStyle>
          <a:p>
            <a:pPr lvl="0"/>
            <a:r>
              <a:rPr lang="fi-FI" dirty="0" err="1"/>
              <a:t>Add</a:t>
            </a:r>
            <a:r>
              <a:rPr lang="fi-FI" dirty="0"/>
              <a:t>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155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Click to edit Master title style</a:t>
            </a:r>
            <a:endParaRPr lang="en-US"/>
          </a:p>
        </p:txBody>
      </p:sp>
      <p:sp>
        <p:nvSpPr>
          <p:cNvPr id="4" name="Rectangle 3"/>
          <p:cNvSpPr/>
          <p:nvPr/>
        </p:nvSpPr>
        <p:spPr bwMode="auto">
          <a:xfrm>
            <a:off x="0" y="5294129"/>
            <a:ext cx="9144000" cy="463846"/>
          </a:xfrm>
          <a:prstGeom prst="rect">
            <a:avLst/>
          </a:prstGeom>
          <a:solidFill>
            <a:srgbClr val="EEEEE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43379" y="5464500"/>
            <a:ext cx="1662712" cy="123111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 algn="r">
              <a:defRPr sz="800"/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37909" y="5441417"/>
            <a:ext cx="2258298" cy="169277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1100">
                <a:solidFill>
                  <a:srgbClr val="7F7F7F"/>
                </a:solidFill>
                <a:latin typeface="Open Sans Light"/>
                <a:cs typeface="Open Sans Light"/>
              </a:defRPr>
            </a:lvl1pPr>
          </a:lstStyle>
          <a:p>
            <a:fld id="{ABA6B483-D54A-6F4C-ABB1-789E9E7B1B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237917" y="1371005"/>
            <a:ext cx="4221109" cy="553308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lnSpc>
                <a:spcPts val="3040"/>
              </a:lnSpc>
              <a:spcBef>
                <a:spcPts val="0"/>
              </a:spcBef>
              <a:buFontTx/>
              <a:buNone/>
              <a:defRPr sz="2200" baseline="0">
                <a:latin typeface="Open Sans"/>
                <a:cs typeface="Open Sans"/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fi-FI" dirty="0" err="1"/>
              <a:t>Title</a:t>
            </a:r>
            <a:r>
              <a:rPr lang="fi-FI" dirty="0"/>
              <a:t> of the Picture</a:t>
            </a:r>
            <a:endParaRPr lang="en-US" dirty="0"/>
          </a:p>
        </p:txBody>
      </p:sp>
      <p:sp>
        <p:nvSpPr>
          <p:cNvPr id="10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238133" y="2113085"/>
            <a:ext cx="4220893" cy="2831859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>
                <a:latin typeface="Open Sans Light"/>
                <a:cs typeface="Open Sans Light"/>
              </a:defRPr>
            </a:lvl1pPr>
            <a:lvl2pPr marL="457200" indent="0" algn="ctr">
              <a:spcBef>
                <a:spcPts val="0"/>
              </a:spcBef>
              <a:buFontTx/>
              <a:buNone/>
              <a:defRPr/>
            </a:lvl2pPr>
            <a:lvl3pPr marL="914400" indent="0" algn="ctr">
              <a:spcBef>
                <a:spcPts val="0"/>
              </a:spcBef>
              <a:buFontTx/>
              <a:buNone/>
              <a:defRPr/>
            </a:lvl3pPr>
            <a:lvl4pPr marL="1371600" indent="0" algn="ctr">
              <a:spcBef>
                <a:spcPts val="0"/>
              </a:spcBef>
              <a:buFontTx/>
              <a:buNone/>
              <a:defRPr/>
            </a:lvl4pPr>
            <a:lvl5pPr marL="1828800" indent="0" algn="ctr">
              <a:spcBef>
                <a:spcPts val="0"/>
              </a:spcBef>
              <a:buFontTx/>
              <a:buNone/>
              <a:defRPr/>
            </a:lvl5pPr>
          </a:lstStyle>
          <a:p>
            <a:pPr lvl="0"/>
            <a:r>
              <a:rPr lang="fi-FI" dirty="0" err="1"/>
              <a:t>Add</a:t>
            </a:r>
            <a:r>
              <a:rPr lang="fi-FI" dirty="0"/>
              <a:t> Picture</a:t>
            </a:r>
            <a:endParaRPr lang="en-US" dirty="0"/>
          </a:p>
        </p:txBody>
      </p:sp>
      <p:sp>
        <p:nvSpPr>
          <p:cNvPr id="11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4743710" y="2113085"/>
            <a:ext cx="4220893" cy="2831859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>
                <a:latin typeface="Open Sans Light"/>
                <a:cs typeface="Open Sans Light"/>
              </a:defRPr>
            </a:lvl1pPr>
            <a:lvl2pPr marL="457200" indent="0" algn="ctr">
              <a:spcBef>
                <a:spcPts val="0"/>
              </a:spcBef>
              <a:buFontTx/>
              <a:buNone/>
              <a:defRPr/>
            </a:lvl2pPr>
            <a:lvl3pPr marL="914400" indent="0" algn="ctr">
              <a:spcBef>
                <a:spcPts val="0"/>
              </a:spcBef>
              <a:buFontTx/>
              <a:buNone/>
              <a:defRPr/>
            </a:lvl3pPr>
            <a:lvl4pPr marL="1371600" indent="0" algn="ctr">
              <a:spcBef>
                <a:spcPts val="0"/>
              </a:spcBef>
              <a:buFontTx/>
              <a:buNone/>
              <a:defRPr/>
            </a:lvl4pPr>
            <a:lvl5pPr marL="1828800" indent="0" algn="ctr">
              <a:spcBef>
                <a:spcPts val="0"/>
              </a:spcBef>
              <a:buFontTx/>
              <a:buNone/>
              <a:defRPr/>
            </a:lvl5pPr>
          </a:lstStyle>
          <a:p>
            <a:pPr lvl="0"/>
            <a:r>
              <a:rPr lang="fi-FI" dirty="0" err="1"/>
              <a:t>Add</a:t>
            </a:r>
            <a:r>
              <a:rPr lang="fi-FI" dirty="0"/>
              <a:t> Picture</a:t>
            </a:r>
            <a:endParaRPr lang="en-US" dirty="0"/>
          </a:p>
        </p:txBody>
      </p:sp>
      <p:sp>
        <p:nvSpPr>
          <p:cNvPr id="12" name="Text Placeholder 23"/>
          <p:cNvSpPr>
            <a:spLocks noGrp="1"/>
          </p:cNvSpPr>
          <p:nvPr>
            <p:ph type="body" sz="quarter" idx="15" hasCustomPrompt="1"/>
          </p:nvPr>
        </p:nvSpPr>
        <p:spPr>
          <a:xfrm>
            <a:off x="4743706" y="1371005"/>
            <a:ext cx="4221109" cy="553308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lnSpc>
                <a:spcPts val="3040"/>
              </a:lnSpc>
              <a:spcBef>
                <a:spcPts val="0"/>
              </a:spcBef>
              <a:buFontTx/>
              <a:buNone/>
              <a:defRPr sz="2200" baseline="0">
                <a:latin typeface="Open Sans"/>
                <a:cs typeface="Open Sans"/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fi-FI" dirty="0" err="1"/>
              <a:t>Title</a:t>
            </a:r>
            <a:r>
              <a:rPr lang="fi-FI" dirty="0"/>
              <a:t> of the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49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237909" y="402378"/>
            <a:ext cx="6174014" cy="79018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fi-FI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237909" y="1373820"/>
            <a:ext cx="8608298" cy="360767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Master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66" r:id="rId2"/>
    <p:sldLayoutId id="2147493457" r:id="rId3"/>
    <p:sldLayoutId id="2147493460" r:id="rId4"/>
    <p:sldLayoutId id="2147493461" r:id="rId5"/>
    <p:sldLayoutId id="2147493459" r:id="rId6"/>
    <p:sldLayoutId id="2147493465" r:id="rId7"/>
    <p:sldLayoutId id="2147493458" r:id="rId8"/>
    <p:sldLayoutId id="2147493462" r:id="rId9"/>
    <p:sldLayoutId id="2147493463" r:id="rId10"/>
    <p:sldLayoutId id="2147493464" r:id="rId11"/>
    <p:sldLayoutId id="2147493470" r:id="rId12"/>
    <p:sldLayoutId id="2147493469" r:id="rId13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200" kern="1200" spc="-50">
          <a:solidFill>
            <a:srgbClr val="80C342"/>
          </a:solidFill>
          <a:latin typeface="Open Sans"/>
          <a:ea typeface="+mj-ea"/>
          <a:cs typeface="Open San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1600" kern="1200" spc="-30">
          <a:solidFill>
            <a:schemeClr val="tx1"/>
          </a:solidFill>
          <a:latin typeface="Open Sans Light"/>
          <a:ea typeface="+mn-ea"/>
          <a:cs typeface="Open Sans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Open Sans Light"/>
          <a:ea typeface="+mn-ea"/>
          <a:cs typeface="Open Sans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Open Sans Light"/>
          <a:ea typeface="+mn-ea"/>
          <a:cs typeface="Open Sans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Open Sans Light"/>
          <a:ea typeface="+mn-ea"/>
          <a:cs typeface="Open Sans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Open Sans Light"/>
          <a:ea typeface="+mn-ea"/>
          <a:cs typeface="Open Sans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.org/TR/scxml/" TargetMode="External"/><Relationship Id="rId1" Type="http://schemas.openxmlformats.org/officeDocument/2006/relationships/slideLayout" Target="../slideLayouts/slideLayout3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.org/2005/07/scxml" TargetMode="External"/><Relationship Id="rId1" Type="http://schemas.openxmlformats.org/officeDocument/2006/relationships/slideLayout" Target="../slideLayouts/slideLayout3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hyperlink" Target="https://oauth/..." TargetMode="External"/><Relationship Id="rId2" Type="http://schemas.openxmlformats.org/officeDocument/2006/relationships/hyperlink" Target="https://tools.ietf.org/html/rfc6749#section-4.1" TargetMode="External"/><Relationship Id="rId1" Type="http://schemas.openxmlformats.org/officeDocument/2006/relationships/slideLayout" Target="../slideLayouts/slideLayout4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Qt Engine Edition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0" dirty="0">
                <a:ea typeface="MS PGothic" charset="0"/>
              </a:rPr>
              <a:t>April 2018 </a:t>
            </a:r>
          </a:p>
          <a:p>
            <a:r>
              <a:rPr lang="en-US" spc="0" dirty="0">
                <a:ea typeface="MS PGothic" charset="0"/>
              </a:rPr>
              <a:t>Based on Qt 5.10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N.N.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N.N@company.com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783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Libraries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In general, different platforms handle exporting symbols from a DLL in different ways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Some even require a special import declaration when clients of the DLL are compiled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Visibility of the symbols of a DLL might also depend on the compiler!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Once again, Qt hides all this behind a couple of macros: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Q_DECL_EXPORT</a:t>
            </a:r>
            <a:r>
              <a:rPr lang="en-US" dirty="0"/>
              <a:t> – used with symbols </a:t>
            </a:r>
            <a:r>
              <a:rPr lang="en-US" i="1" dirty="0"/>
              <a:t>when compiling a shared library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Q_DECL_IMPORT</a:t>
            </a:r>
            <a:r>
              <a:rPr lang="en-US" dirty="0"/>
              <a:t> – used with symbols </a:t>
            </a:r>
            <a:r>
              <a:rPr lang="en-US" i="1" dirty="0"/>
              <a:t>when compiling a client that uses the shared library</a:t>
            </a:r>
          </a:p>
          <a:p>
            <a:endParaRPr lang="en-US" dirty="0"/>
          </a:p>
          <a:p>
            <a:r>
              <a:rPr lang="en-US" dirty="0"/>
              <a:t>QtCreator project wizard creates this automatically</a:t>
            </a:r>
          </a:p>
          <a:p>
            <a:endParaRPr lang="en-US" dirty="0"/>
          </a:p>
          <a:p>
            <a:r>
              <a:rPr lang="en-US" dirty="0"/>
              <a:t>Qt uses private-implementation pattern to guarantee binary compatibility in libraries </a:t>
            </a:r>
          </a:p>
          <a:p>
            <a:pPr lvl="1"/>
            <a:r>
              <a:rPr lang="en-US" dirty="0"/>
              <a:t>Public class has a pointer to the private class</a:t>
            </a:r>
          </a:p>
          <a:p>
            <a:pPr lvl="1"/>
            <a:r>
              <a:rPr lang="en-US" dirty="0"/>
              <a:t>Private class contains all other data members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22996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100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Speech module supports access to speech synthesizer engines</a:t>
            </a:r>
          </a:p>
          <a:p>
            <a:endParaRPr lang="en-US" dirty="0"/>
          </a:p>
          <a:p>
            <a:r>
              <a:rPr lang="en-US" dirty="0" err="1">
                <a:latin typeface="Courier New"/>
                <a:cs typeface="Courier New"/>
              </a:rPr>
              <a:t>QTextToSpeech</a:t>
            </a:r>
            <a:r>
              <a:rPr lang="en-US" dirty="0"/>
              <a:t> is a simple wrapper, which loads the engine and calls its members to synthetize speech </a:t>
            </a:r>
          </a:p>
          <a:p>
            <a:endParaRPr lang="en-US" dirty="0"/>
          </a:p>
          <a:p>
            <a:r>
              <a:rPr lang="en-US" dirty="0" err="1">
                <a:latin typeface="Courier New"/>
                <a:cs typeface="Courier New"/>
              </a:rPr>
              <a:t>QTextToSpeech</a:t>
            </a:r>
            <a:r>
              <a:rPr lang="en-US" dirty="0"/>
              <a:t> allows a user to choose a language and voice</a:t>
            </a:r>
          </a:p>
          <a:p>
            <a:pPr lvl="1"/>
            <a:r>
              <a:rPr lang="en-US" dirty="0"/>
              <a:t>Volume, rate, and pitch can be controlled as well</a:t>
            </a:r>
          </a:p>
          <a:p>
            <a:pPr lvl="1"/>
            <a:endParaRPr lang="en-US" dirty="0"/>
          </a:p>
          <a:p>
            <a:r>
              <a:rPr lang="en-US" dirty="0"/>
              <a:t>Voices are provided by the platform</a:t>
            </a:r>
          </a:p>
          <a:p>
            <a:pPr lvl="1"/>
            <a:r>
              <a:rPr lang="en-US" dirty="0"/>
              <a:t>Voice parameters include gender and age </a:t>
            </a:r>
          </a:p>
          <a:p>
            <a:pPr lvl="1"/>
            <a:r>
              <a:rPr lang="en-US" dirty="0"/>
              <a:t>Voices are identified by a string name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16270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XML and 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30387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102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XML APIs</a:t>
            </a:r>
          </a:p>
          <a:p>
            <a:r>
              <a:rPr lang="en-US" dirty="0"/>
              <a:t>XML Parsing with Stream Reader</a:t>
            </a:r>
          </a:p>
          <a:p>
            <a:r>
              <a:rPr lang="en-US" dirty="0"/>
              <a:t>Stream Writer</a:t>
            </a:r>
          </a:p>
          <a:p>
            <a:r>
              <a:rPr lang="en-US" dirty="0"/>
              <a:t>XQuery and </a:t>
            </a:r>
            <a:r>
              <a:rPr lang="en-US" dirty="0" err="1"/>
              <a:t>XPath</a:t>
            </a:r>
            <a:endParaRPr lang="en-US" dirty="0"/>
          </a:p>
          <a:p>
            <a:r>
              <a:rPr lang="en-US" dirty="0"/>
              <a:t>XML Schema</a:t>
            </a:r>
          </a:p>
          <a:p>
            <a:r>
              <a:rPr lang="en-US" dirty="0"/>
              <a:t>JSON support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64681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103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…XML parsing options </a:t>
            </a:r>
          </a:p>
          <a:p>
            <a:r>
              <a:rPr lang="en-US" dirty="0"/>
              <a:t>…XML parsing with XML stream reader</a:t>
            </a:r>
          </a:p>
          <a:p>
            <a:r>
              <a:rPr lang="en-US" dirty="0"/>
              <a:t>…XQuery in Qt</a:t>
            </a:r>
          </a:p>
          <a:p>
            <a:r>
              <a:rPr lang="en-US" dirty="0"/>
              <a:t>…JSON parsing </a:t>
            </a:r>
          </a:p>
        </p:txBody>
      </p:sp>
    </p:spTree>
    <p:extLst>
      <p:ext uri="{BB962C8B-B14F-4D97-AF65-F5344CB8AC3E}">
        <p14:creationId xmlns:p14="http://schemas.microsoft.com/office/powerpoint/2010/main" val="291175440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104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APIs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Qt provides three different means of accessing XML data:</a:t>
            </a:r>
          </a:p>
          <a:p>
            <a:r>
              <a:rPr lang="en-US" dirty="0"/>
              <a:t>SAX (simple API for XML, version 2)</a:t>
            </a:r>
          </a:p>
          <a:p>
            <a:pPr lvl="1"/>
            <a:r>
              <a:rPr lang="en-US" dirty="0"/>
              <a:t>Provides a sequential view on the data using call backs</a:t>
            </a:r>
          </a:p>
          <a:p>
            <a:endParaRPr lang="en-US" dirty="0"/>
          </a:p>
          <a:p>
            <a:r>
              <a:rPr lang="en-US" dirty="0"/>
              <a:t>Stream Reader/Writer</a:t>
            </a:r>
          </a:p>
          <a:p>
            <a:pPr lvl="1"/>
            <a:r>
              <a:rPr lang="en-US" dirty="0"/>
              <a:t>Also a sequential view, but control is in the application</a:t>
            </a:r>
          </a:p>
          <a:p>
            <a:pPr lvl="1"/>
            <a:r>
              <a:rPr lang="en-US" dirty="0"/>
              <a:t>Makes it easier to write recursive descent parsers</a:t>
            </a:r>
          </a:p>
          <a:p>
            <a:endParaRPr lang="en-US" dirty="0"/>
          </a:p>
          <a:p>
            <a:r>
              <a:rPr lang="en-US" dirty="0"/>
              <a:t>DOM (document object model, level 1 and 2), which provides a tree view on the data</a:t>
            </a:r>
          </a:p>
          <a:p>
            <a:endParaRPr lang="en-US" dirty="0"/>
          </a:p>
          <a:p>
            <a:r>
              <a:rPr lang="en-US" dirty="0"/>
              <a:t>SAX and DOM APIs are deprecated and not covered here </a:t>
            </a:r>
          </a:p>
        </p:txBody>
      </p:sp>
    </p:spTree>
    <p:extLst>
      <p:ext uri="{BB962C8B-B14F-4D97-AF65-F5344CB8AC3E}">
        <p14:creationId xmlns:p14="http://schemas.microsoft.com/office/powerpoint/2010/main" val="279929831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105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Parsing with Stream Reader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/>
                <a:cs typeface="Courier New"/>
              </a:rPr>
              <a:t>QXmlStreamReader</a:t>
            </a:r>
            <a:r>
              <a:rPr lang="en-US" dirty="0"/>
              <a:t> provides fast and efficient way to parse XML</a:t>
            </a:r>
          </a:p>
          <a:p>
            <a:pPr lvl="1"/>
            <a:r>
              <a:rPr lang="en-US" dirty="0"/>
              <a:t>Well-formed XML 1.0 parser </a:t>
            </a:r>
          </a:p>
          <a:p>
            <a:endParaRPr lang="en-US" dirty="0"/>
          </a:p>
          <a:p>
            <a:r>
              <a:rPr lang="en-US" dirty="0"/>
              <a:t>Small memory usage</a:t>
            </a:r>
          </a:p>
          <a:p>
            <a:pPr lvl="1"/>
            <a:r>
              <a:rPr lang="en-US" dirty="0"/>
              <a:t>XML data is parsed by pulling tokens using </a:t>
            </a:r>
            <a:r>
              <a:rPr lang="en-US" dirty="0" err="1">
                <a:latin typeface="Courier New"/>
                <a:cs typeface="Courier New"/>
              </a:rPr>
              <a:t>TokenType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readNexr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r>
              <a:rPr lang="en-US" dirty="0"/>
              <a:t>Only current token kept in memory</a:t>
            </a:r>
          </a:p>
          <a:p>
            <a:pPr lvl="1"/>
            <a:r>
              <a:rPr lang="en-US" dirty="0"/>
              <a:t>String data reported with </a:t>
            </a:r>
            <a:r>
              <a:rPr lang="en-US" dirty="0" err="1">
                <a:latin typeface="Courier New"/>
                <a:cs typeface="Courier New"/>
              </a:rPr>
              <a:t>QStringRef</a:t>
            </a:r>
            <a:endParaRPr lang="en-US" dirty="0">
              <a:latin typeface="Courier New"/>
              <a:cs typeface="Courier New"/>
            </a:endParaRPr>
          </a:p>
          <a:p>
            <a:pPr lvl="1"/>
            <a:endParaRPr lang="en-US" dirty="0"/>
          </a:p>
          <a:p>
            <a:r>
              <a:rPr lang="en-US" dirty="0"/>
              <a:t>Incremental parsing</a:t>
            </a:r>
          </a:p>
          <a:p>
            <a:pPr lvl="1"/>
            <a:r>
              <a:rPr lang="en-US" dirty="0"/>
              <a:t>Data read in chunks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PrematureEndOdDocumentError</a:t>
            </a:r>
            <a:r>
              <a:rPr lang="en-US" dirty="0"/>
              <a:t> reports the document was not fully parsed </a:t>
            </a:r>
          </a:p>
          <a:p>
            <a:pPr lvl="1"/>
            <a:r>
              <a:rPr lang="en-US" dirty="0"/>
              <a:t>Possible to resume once data is available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39530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106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QXmlStreamReader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may be read from any </a:t>
            </a:r>
            <a:r>
              <a:rPr lang="en-US" dirty="0" err="1">
                <a:latin typeface="Courier New"/>
                <a:cs typeface="Courier New"/>
              </a:rPr>
              <a:t>QIODevice</a:t>
            </a:r>
            <a:r>
              <a:rPr lang="en-US" dirty="0"/>
              <a:t>, string, byte array or char pointer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QXmlReader</a:t>
            </a:r>
            <a:r>
              <a:rPr lang="en-US" dirty="0">
                <a:latin typeface="Courier New"/>
                <a:cs typeface="Courier New"/>
              </a:rPr>
              <a:t> reader(</a:t>
            </a:r>
            <a:r>
              <a:rPr lang="en-US" dirty="0" err="1">
                <a:latin typeface="Courier New"/>
                <a:cs typeface="Courier New"/>
              </a:rPr>
              <a:t>tcpSocket</a:t>
            </a:r>
            <a:r>
              <a:rPr lang="en-US" dirty="0">
                <a:latin typeface="Courier New"/>
                <a:cs typeface="Courier New"/>
              </a:rPr>
              <a:t>);</a:t>
            </a:r>
            <a:endParaRPr lang="en-US" dirty="0"/>
          </a:p>
          <a:p>
            <a:pPr lvl="1"/>
            <a:r>
              <a:rPr lang="en-US" dirty="0"/>
              <a:t>Function </a:t>
            </a:r>
            <a:r>
              <a:rPr lang="en-US" dirty="0" err="1">
                <a:latin typeface="Courier New"/>
                <a:cs typeface="Courier New"/>
              </a:rPr>
              <a:t>addData</a:t>
            </a:r>
            <a:r>
              <a:rPr lang="en-US" dirty="0">
                <a:latin typeface="Courier New"/>
                <a:cs typeface="Courier New"/>
              </a:rPr>
              <a:t>() </a:t>
            </a:r>
            <a:r>
              <a:rPr lang="en-US" dirty="0"/>
              <a:t>adds more data for the reader</a:t>
            </a:r>
          </a:p>
          <a:p>
            <a:endParaRPr lang="en-US" dirty="0"/>
          </a:p>
          <a:p>
            <a:r>
              <a:rPr lang="en-US" dirty="0"/>
              <a:t>Data is read in the loop using </a:t>
            </a:r>
            <a:r>
              <a:rPr lang="en-US" dirty="0" err="1">
                <a:latin typeface="Courier New"/>
                <a:cs typeface="Courier New"/>
              </a:rPr>
              <a:t>readNext</a:t>
            </a:r>
            <a:r>
              <a:rPr lang="en-US" dirty="0">
                <a:latin typeface="Courier New"/>
                <a:cs typeface="Courier New"/>
              </a:rPr>
              <a:t>() </a:t>
            </a:r>
            <a:r>
              <a:rPr lang="en-US" dirty="0"/>
              <a:t>or </a:t>
            </a:r>
            <a:r>
              <a:rPr lang="en-US" dirty="0" err="1">
                <a:latin typeface="Courier New"/>
                <a:cs typeface="Courier New"/>
              </a:rPr>
              <a:t>readNextStartElement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	while (!</a:t>
            </a:r>
            <a:r>
              <a:rPr lang="en-US" dirty="0" err="1">
                <a:latin typeface="Courier New"/>
                <a:cs typeface="Courier New"/>
              </a:rPr>
              <a:t>reader.atEnd</a:t>
            </a:r>
            <a:r>
              <a:rPr lang="en-US" dirty="0">
                <a:latin typeface="Courier New"/>
                <a:cs typeface="Courier New"/>
              </a:rPr>
              <a:t>()) {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    	    while (</a:t>
            </a:r>
            <a:r>
              <a:rPr lang="en-US" dirty="0" err="1">
                <a:latin typeface="Courier New"/>
                <a:cs typeface="Courier New"/>
              </a:rPr>
              <a:t>reader.readNextStartElement</a:t>
            </a:r>
            <a:r>
              <a:rPr lang="en-US" dirty="0">
                <a:latin typeface="Courier New"/>
                <a:cs typeface="Courier New"/>
              </a:rPr>
              <a:t>())</a:t>
            </a:r>
          </a:p>
          <a:p>
            <a:pPr lvl="1"/>
            <a:r>
              <a:rPr lang="en-US" dirty="0"/>
              <a:t>Irrelevant elements may be skipped with </a:t>
            </a:r>
            <a:r>
              <a:rPr lang="en-US" dirty="0" err="1">
                <a:latin typeface="Courier New"/>
                <a:cs typeface="Courier New"/>
              </a:rPr>
              <a:t>skipCurrrentElement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Fetch element data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Courier New"/>
                <a:cs typeface="Courier New"/>
              </a:rPr>
              <a:t>name()</a:t>
            </a:r>
            <a:r>
              <a:rPr lang="en-US" dirty="0"/>
              <a:t> – element name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Courier New" pitchFamily="49" charset="0"/>
              </a:rPr>
              <a:t>text()</a:t>
            </a:r>
            <a:r>
              <a:rPr lang="en-US" dirty="0"/>
              <a:t>, or </a:t>
            </a:r>
            <a:r>
              <a:rPr lang="en-US" dirty="0" err="1">
                <a:latin typeface="Courier New" pitchFamily="49" charset="0"/>
              </a:rPr>
              <a:t>readElementText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– returns everything till the matching end token as text</a:t>
            </a:r>
          </a:p>
          <a:p>
            <a:pPr lvl="1">
              <a:lnSpc>
                <a:spcPct val="90000"/>
              </a:lnSpc>
            </a:pPr>
            <a:r>
              <a:rPr lang="en-US" dirty="0" err="1">
                <a:latin typeface="Courier New"/>
                <a:cs typeface="Courier New"/>
              </a:rPr>
              <a:t>attributes.value</a:t>
            </a:r>
            <a:r>
              <a:rPr lang="en-US" dirty="0">
                <a:latin typeface="Courier New"/>
                <a:cs typeface="Courier New"/>
              </a:rPr>
              <a:t>(“</a:t>
            </a:r>
            <a:r>
              <a:rPr lang="en-US" dirty="0" err="1">
                <a:latin typeface="Courier New"/>
                <a:cs typeface="Courier New"/>
              </a:rPr>
              <a:t>attributeName</a:t>
            </a:r>
            <a:r>
              <a:rPr lang="en-US" dirty="0">
                <a:latin typeface="Courier New"/>
                <a:cs typeface="Courier New"/>
              </a:rPr>
              <a:t>”)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53855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107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QXmlStreamReader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1777141"/>
          </a:xfrm>
        </p:spPr>
        <p:txBody>
          <a:bodyPr>
            <a:normAutofit/>
          </a:bodyPr>
          <a:lstStyle/>
          <a:p>
            <a:r>
              <a:rPr lang="en-US" dirty="0"/>
              <a:t>Error handling</a:t>
            </a:r>
          </a:p>
          <a:p>
            <a:pPr lvl="1"/>
            <a:r>
              <a:rPr lang="en-US" dirty="0"/>
              <a:t>If </a:t>
            </a:r>
            <a:r>
              <a:rPr lang="en-US" dirty="0" err="1">
                <a:latin typeface="Courier New"/>
                <a:cs typeface="Courier New"/>
              </a:rPr>
              <a:t>readNext</a:t>
            </a:r>
            <a:r>
              <a:rPr lang="en-US" dirty="0">
                <a:latin typeface="Courier New"/>
                <a:cs typeface="Courier New"/>
              </a:rPr>
              <a:t>() </a:t>
            </a:r>
            <a:r>
              <a:rPr lang="en-US" dirty="0"/>
              <a:t>reports an error, it returns </a:t>
            </a:r>
            <a:r>
              <a:rPr lang="en-US" dirty="0" err="1">
                <a:latin typeface="Courier New"/>
                <a:cs typeface="Courier New"/>
              </a:rPr>
              <a:t>EndDocument</a:t>
            </a:r>
            <a:r>
              <a:rPr lang="en-US" dirty="0"/>
              <a:t>, which means </a:t>
            </a:r>
            <a:r>
              <a:rPr lang="en-US" dirty="0" err="1">
                <a:latin typeface="Courier New"/>
                <a:cs typeface="Courier New"/>
              </a:rPr>
              <a:t>atEnd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returns true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	if (</a:t>
            </a:r>
            <a:r>
              <a:rPr lang="en-US" dirty="0" err="1">
                <a:latin typeface="Courier New"/>
                <a:cs typeface="Courier New"/>
              </a:rPr>
              <a:t>reader.hasError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        Error error = </a:t>
            </a:r>
            <a:r>
              <a:rPr lang="en-US" dirty="0" err="1">
                <a:latin typeface="Courier New"/>
                <a:cs typeface="Courier New"/>
              </a:rPr>
              <a:t>reader.error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pPr lvl="1"/>
            <a:endParaRPr lang="en-US" dirty="0"/>
          </a:p>
          <a:p>
            <a:r>
              <a:rPr lang="en-US" dirty="0"/>
              <a:t>You can also signal an error yourself using </a:t>
            </a:r>
            <a:r>
              <a:rPr lang="en-US" dirty="0" err="1">
                <a:latin typeface="Courier New" pitchFamily="49" charset="0"/>
              </a:rPr>
              <a:t>raiseError</a:t>
            </a:r>
            <a:r>
              <a:rPr lang="en-US" dirty="0">
                <a:latin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</a:rPr>
              <a:t>QString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msg</a:t>
            </a:r>
            <a:r>
              <a:rPr lang="en-US" dirty="0">
                <a:latin typeface="Courier New" pitchFamily="49" charset="0"/>
              </a:rPr>
              <a:t>)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40402" y="3121568"/>
            <a:ext cx="8066509" cy="13504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solidFill>
                  <a:srgbClr val="808000"/>
                </a:solidFill>
              </a:rPr>
              <a:t>if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0000"/>
                </a:solidFill>
              </a:rPr>
              <a:t>reader</a:t>
            </a:r>
            <a:r>
              <a:rPr lang="en-US" sz="1200" dirty="0" err="1"/>
              <a:t>.readNextStartElement</a:t>
            </a:r>
            <a:r>
              <a:rPr lang="en-US" sz="1200" dirty="0"/>
              <a:t>())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{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if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0000"/>
                </a:solidFill>
              </a:rPr>
              <a:t>reader</a:t>
            </a:r>
            <a:r>
              <a:rPr lang="en-US" sz="1200" dirty="0" err="1"/>
              <a:t>.name</a:t>
            </a:r>
            <a:r>
              <a:rPr lang="en-US" sz="1200" dirty="0"/>
              <a:t>()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!=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”bookmarks”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||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00"/>
                </a:solidFill>
              </a:rPr>
              <a:t>xml</a:t>
            </a:r>
            <a:r>
              <a:rPr lang="en-US" sz="1200" dirty="0" err="1"/>
              <a:t>.attributes</a:t>
            </a:r>
            <a:r>
              <a:rPr lang="en-US" sz="1200" dirty="0"/>
              <a:t>().value("version")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!=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"4.2”)</a:t>
            </a:r>
          </a:p>
          <a:p>
            <a:r>
              <a:rPr lang="en-US" sz="1200" dirty="0">
                <a:solidFill>
                  <a:srgbClr val="800000"/>
                </a:solidFill>
              </a:rPr>
              <a:t>        </a:t>
            </a:r>
            <a:r>
              <a:rPr lang="en-US" sz="1200" dirty="0" err="1">
                <a:solidFill>
                  <a:srgbClr val="800000"/>
                </a:solidFill>
              </a:rPr>
              <a:t>xml</a:t>
            </a:r>
            <a:r>
              <a:rPr lang="en-US" sz="1200" dirty="0" err="1"/>
              <a:t>.raiseError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0080"/>
                </a:solidFill>
              </a:rPr>
              <a:t>QObject</a:t>
            </a:r>
            <a:r>
              <a:rPr lang="en-US" sz="1200" dirty="0"/>
              <a:t>::</a:t>
            </a:r>
            <a:r>
              <a:rPr lang="en-US" sz="1200" dirty="0" err="1"/>
              <a:t>tr</a:t>
            </a:r>
            <a:r>
              <a:rPr lang="en-US" sz="1200" dirty="0"/>
              <a:t>("The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file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is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not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a bookmarks version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4.2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file."));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else</a:t>
            </a:r>
            <a:endParaRPr lang="en-US" sz="1200" dirty="0"/>
          </a:p>
          <a:p>
            <a:r>
              <a:rPr lang="en-US" sz="1200" dirty="0"/>
              <a:t>        // Continue handling</a:t>
            </a:r>
          </a:p>
          <a:p>
            <a:r>
              <a:rPr lang="en-US" sz="1200" dirty="0"/>
              <a:t>}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762913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108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QXmlStreamWriter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Allows you to write XML in a streaming fashion, using high level functions</a:t>
            </a:r>
          </a:p>
          <a:p>
            <a:endParaRPr lang="en-US" dirty="0"/>
          </a:p>
          <a:p>
            <a:r>
              <a:rPr lang="en-US" dirty="0"/>
              <a:t>Data are written using methods like </a:t>
            </a:r>
            <a:r>
              <a:rPr lang="en-US" dirty="0" err="1">
                <a:latin typeface="Courier New" pitchFamily="49" charset="0"/>
              </a:rPr>
              <a:t>writeStartDocument</a:t>
            </a:r>
            <a:r>
              <a:rPr lang="en-US" dirty="0">
                <a:latin typeface="Courier New" pitchFamily="49" charset="0"/>
              </a:rPr>
              <a:t>(), </a:t>
            </a:r>
            <a:r>
              <a:rPr lang="en-US" dirty="0" err="1">
                <a:latin typeface="Courier New" pitchFamily="49" charset="0"/>
              </a:rPr>
              <a:t>writeStartElement</a:t>
            </a:r>
            <a:r>
              <a:rPr lang="en-US" dirty="0">
                <a:latin typeface="Courier New" pitchFamily="49" charset="0"/>
              </a:rPr>
              <a:t>(), </a:t>
            </a:r>
            <a:r>
              <a:rPr lang="en-US" dirty="0" err="1">
                <a:latin typeface="Courier New" pitchFamily="49" charset="0"/>
              </a:rPr>
              <a:t>writeEndElement</a:t>
            </a:r>
            <a:r>
              <a:rPr lang="en-US" dirty="0">
                <a:latin typeface="Courier New" pitchFamily="49" charset="0"/>
              </a:rPr>
              <a:t>(), </a:t>
            </a:r>
            <a:r>
              <a:rPr lang="en-US" dirty="0" err="1">
                <a:latin typeface="Courier New" pitchFamily="49" charset="0"/>
              </a:rPr>
              <a:t>writeAttribute</a:t>
            </a:r>
            <a:r>
              <a:rPr lang="en-US" dirty="0">
                <a:latin typeface="Courier New" pitchFamily="49" charset="0"/>
              </a:rPr>
              <a:t>(), </a:t>
            </a:r>
            <a:r>
              <a:rPr lang="en-US" dirty="0" err="1">
                <a:latin typeface="Courier New" pitchFamily="49" charset="0"/>
              </a:rPr>
              <a:t>writeCharacters</a:t>
            </a:r>
            <a:r>
              <a:rPr lang="en-US" dirty="0">
                <a:latin typeface="Courier New" pitchFamily="49" charset="0"/>
              </a:rPr>
              <a:t>()</a:t>
            </a:r>
          </a:p>
          <a:p>
            <a:endParaRPr lang="en-US" dirty="0"/>
          </a:p>
          <a:p>
            <a:r>
              <a:rPr lang="en-US" dirty="0"/>
              <a:t>Specify the device to write to using </a:t>
            </a:r>
            <a:r>
              <a:rPr lang="en-US" dirty="0" err="1">
                <a:latin typeface="Courier New" pitchFamily="49" charset="0"/>
              </a:rPr>
              <a:t>setDevice</a:t>
            </a:r>
            <a:r>
              <a:rPr lang="en-US" dirty="0">
                <a:latin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</a:rPr>
              <a:t>QIODevice</a:t>
            </a:r>
            <a:r>
              <a:rPr lang="en-US" dirty="0">
                <a:latin typeface="Courier New" pitchFamily="49" charset="0"/>
              </a:rPr>
              <a:t>*)</a:t>
            </a:r>
          </a:p>
          <a:p>
            <a:endParaRPr lang="en-US" dirty="0"/>
          </a:p>
          <a:p>
            <a:r>
              <a:rPr lang="en-US" dirty="0"/>
              <a:t>To get human readable XML generated (e.g. new lines in place), call </a:t>
            </a:r>
            <a:r>
              <a:rPr lang="en-US" dirty="0" err="1">
                <a:latin typeface="Courier New" pitchFamily="49" charset="0"/>
              </a:rPr>
              <a:t>setAutoFormatting</a:t>
            </a:r>
            <a:r>
              <a:rPr lang="en-US" dirty="0">
                <a:latin typeface="Courier New" pitchFamily="49" charset="0"/>
              </a:rPr>
              <a:t>(true)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ex-xml-stream-writer</a:t>
            </a:r>
          </a:p>
        </p:txBody>
      </p:sp>
    </p:spTree>
    <p:extLst>
      <p:ext uri="{BB962C8B-B14F-4D97-AF65-F5344CB8AC3E}">
        <p14:creationId xmlns:p14="http://schemas.microsoft.com/office/powerpoint/2010/main" val="1304577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109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XQuery and </a:t>
            </a:r>
            <a:r>
              <a:rPr lang="en-US" dirty="0" err="1"/>
              <a:t>XPath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An improved way of working with XML where your level of abstraction is higher than regular XML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Allows you both to parse complex XML, and to generate XML based on another XML file</a:t>
            </a:r>
          </a:p>
          <a:p>
            <a:r>
              <a:rPr lang="en-US" dirty="0"/>
              <a:t>You can:</a:t>
            </a:r>
          </a:p>
          <a:p>
            <a:pPr lvl="1"/>
            <a:r>
              <a:rPr lang="en-US" dirty="0"/>
              <a:t>read data from XML</a:t>
            </a:r>
          </a:p>
          <a:p>
            <a:pPr lvl="1"/>
            <a:r>
              <a:rPr lang="en-US" dirty="0"/>
              <a:t>filter and sort the data, make search and select tasks </a:t>
            </a:r>
          </a:p>
          <a:p>
            <a:pPr lvl="1"/>
            <a:r>
              <a:rPr lang="en-US" dirty="0"/>
              <a:t>write the result to a new XML document</a:t>
            </a:r>
          </a:p>
          <a:p>
            <a:pPr lvl="1"/>
            <a:r>
              <a:rPr lang="en-US" dirty="0"/>
              <a:t>create a completely new XML document</a:t>
            </a:r>
          </a:p>
          <a:p>
            <a:pPr lvl="1"/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The XQuery-related classes can be found in the Qt </a:t>
            </a:r>
            <a:r>
              <a:rPr lang="en-US" dirty="0" err="1"/>
              <a:t>XmlPatterns</a:t>
            </a:r>
            <a:r>
              <a:rPr lang="en-US" dirty="0"/>
              <a:t> module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Also used in </a:t>
            </a:r>
            <a:r>
              <a:rPr lang="en-US" dirty="0" err="1">
                <a:latin typeface="Courier New"/>
                <a:cs typeface="Courier New"/>
              </a:rPr>
              <a:t>XMLListModel</a:t>
            </a:r>
            <a:r>
              <a:rPr lang="en-US" dirty="0"/>
              <a:t> in QML 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Queries can be run from within your C++ code or using a separate command line utility application (called </a:t>
            </a:r>
            <a:r>
              <a:rPr lang="en-US" dirty="0" err="1"/>
              <a:t>xmlpatterns</a:t>
            </a:r>
            <a:r>
              <a:rPr lang="en-US" dirty="0"/>
              <a:t>) 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05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 Deployment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DESTDIR .pro </a:t>
            </a:r>
            <a:r>
              <a:rPr lang="en-US" dirty="0"/>
              <a:t>file variable defines, where the target file (library) is installed</a:t>
            </a:r>
          </a:p>
          <a:p>
            <a:pPr lvl="1"/>
            <a:endParaRPr lang="en-US" dirty="0"/>
          </a:p>
          <a:p>
            <a:r>
              <a:rPr lang="en-US" dirty="0"/>
              <a:t>Another option is to use  </a:t>
            </a:r>
            <a:r>
              <a:rPr lang="en-US" dirty="0">
                <a:latin typeface="Courier New"/>
                <a:cs typeface="Courier New"/>
              </a:rPr>
              <a:t>make install </a:t>
            </a:r>
            <a:r>
              <a:rPr lang="en-US" dirty="0"/>
              <a:t>and define files to be installed in </a:t>
            </a:r>
            <a:r>
              <a:rPr lang="en-US" dirty="0">
                <a:latin typeface="Courier New"/>
                <a:cs typeface="Courier New"/>
              </a:rPr>
              <a:t>INSTALLS</a:t>
            </a:r>
            <a:r>
              <a:rPr lang="en-US" dirty="0"/>
              <a:t> variable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95565" y="2429109"/>
            <a:ext cx="7923502" cy="1025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117226" tIns="58613" rIns="117226" bIns="58613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lnSpc>
                <a:spcPct val="50000"/>
              </a:lnSpc>
              <a:buNone/>
            </a:pPr>
            <a:r>
              <a:rPr lang="en-US" sz="1200" dirty="0" err="1">
                <a:latin typeface="Courier New"/>
                <a:cs typeface="Courier New"/>
              </a:rPr>
              <a:t>installFiles.files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+=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$${</a:t>
            </a: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HEADERS</a:t>
            </a:r>
            <a:r>
              <a:rPr lang="en-US" sz="1200" dirty="0">
                <a:latin typeface="Courier New"/>
                <a:cs typeface="Courier New"/>
              </a:rPr>
              <a:t>} 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 err="1">
                <a:latin typeface="Courier New"/>
                <a:cs typeface="Courier New"/>
              </a:rPr>
              <a:t>installFiles.path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$$[QT_INSTALL_HEADERS] 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 err="1">
                <a:latin typeface="Courier New"/>
                <a:cs typeface="Courier New"/>
              </a:rPr>
              <a:t>target.path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$$[QT_INSTALL_LIBS] 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INSTALLS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+=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target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installFiles</a:t>
            </a:r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68358143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XQuery and </a:t>
            </a:r>
            <a:r>
              <a:rPr lang="en-US" dirty="0" err="1"/>
              <a:t>XPath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2101395"/>
          </a:xfrm>
        </p:spPr>
        <p:txBody>
          <a:bodyPr/>
          <a:lstStyle/>
          <a:p>
            <a:pPr marL="342900" lvl="1" indent="-342900"/>
            <a:r>
              <a:rPr lang="en-US" sz="1600" dirty="0"/>
              <a:t>Write XQuery statements in your code or in a separate text file (e.g. </a:t>
            </a:r>
            <a:r>
              <a:rPr lang="en-US" sz="1600" dirty="0" err="1">
                <a:latin typeface="Courier New" pitchFamily="49" charset="0"/>
              </a:rPr>
              <a:t>myqueries.xq</a:t>
            </a:r>
            <a:r>
              <a:rPr lang="en-US" sz="1600" dirty="0"/>
              <a:t>)</a:t>
            </a:r>
          </a:p>
          <a:p>
            <a:pPr marL="342900" lvl="1" indent="-342900"/>
            <a:endParaRPr lang="en-US" sz="1600" dirty="0">
              <a:solidFill>
                <a:srgbClr val="333333"/>
              </a:solidFill>
            </a:endParaRPr>
          </a:p>
          <a:p>
            <a:pPr marL="342900" lvl="1" indent="-342900"/>
            <a:endParaRPr lang="en-US" sz="1600" dirty="0">
              <a:solidFill>
                <a:srgbClr val="333333"/>
              </a:solidFill>
            </a:endParaRPr>
          </a:p>
          <a:p>
            <a:pPr marL="0" lvl="1" indent="0">
              <a:buNone/>
            </a:pPr>
            <a:endParaRPr lang="en-US" sz="1600" dirty="0">
              <a:solidFill>
                <a:srgbClr val="333333"/>
              </a:solidFill>
            </a:endParaRPr>
          </a:p>
          <a:p>
            <a:pPr marL="342900" lvl="1" indent="-342900"/>
            <a:r>
              <a:rPr lang="en-US" sz="1600" dirty="0">
                <a:solidFill>
                  <a:srgbClr val="333333"/>
                </a:solidFill>
              </a:rPr>
              <a:t>Starting from the document (root) node of </a:t>
            </a:r>
            <a:r>
              <a:rPr lang="en-US" sz="1600" dirty="0" err="1">
                <a:solidFill>
                  <a:srgbClr val="333333"/>
                </a:solidFill>
              </a:rPr>
              <a:t>cars.xml</a:t>
            </a:r>
            <a:endParaRPr lang="en-US" sz="1600" dirty="0">
              <a:solidFill>
                <a:srgbClr val="333333"/>
              </a:solidFill>
            </a:endParaRPr>
          </a:p>
          <a:p>
            <a:pPr marL="342900" lvl="1" indent="-342900"/>
            <a:r>
              <a:rPr lang="en-US" sz="1600" dirty="0">
                <a:solidFill>
                  <a:srgbClr val="333333"/>
                </a:solidFill>
              </a:rPr>
              <a:t>Pick each </a:t>
            </a:r>
            <a:r>
              <a:rPr lang="en-US" sz="1600" dirty="0">
                <a:solidFill>
                  <a:srgbClr val="333333"/>
                </a:solidFill>
                <a:latin typeface="Courier New"/>
                <a:cs typeface="Courier New"/>
              </a:rPr>
              <a:t>&lt;car&gt; </a:t>
            </a:r>
            <a:r>
              <a:rPr lang="en-US" sz="1600" dirty="0">
                <a:solidFill>
                  <a:srgbClr val="333333"/>
                </a:solidFill>
              </a:rPr>
              <a:t>element anywhere in the document where the </a:t>
            </a:r>
            <a:r>
              <a:rPr lang="en-US" sz="1600" dirty="0">
                <a:solidFill>
                  <a:srgbClr val="333333"/>
                </a:solidFill>
                <a:latin typeface="Courier New" pitchFamily="49" charset="0"/>
              </a:rPr>
              <a:t>&lt;engine&gt;</a:t>
            </a:r>
            <a:r>
              <a:rPr lang="en-US" sz="1600" dirty="0">
                <a:solidFill>
                  <a:srgbClr val="333333"/>
                </a:solidFill>
              </a:rPr>
              <a:t> child element’s value is ”V8”</a:t>
            </a:r>
          </a:p>
          <a:p>
            <a:pPr marL="342900" lvl="1" indent="-342900"/>
            <a:endParaRPr lang="en-US" sz="1600" dirty="0"/>
          </a:p>
          <a:p>
            <a:pPr marL="342900" lvl="1" indent="-342900"/>
            <a:endParaRPr lang="en-US" sz="1600" dirty="0"/>
          </a:p>
          <a:p>
            <a:pPr marL="342900" lvl="1" indent="-342900"/>
            <a:endParaRPr lang="en-US" sz="1600" dirty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0402" y="1717681"/>
            <a:ext cx="8066509" cy="781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fi-FI" sz="1200" dirty="0"/>
              <a:t>&lt;</a:t>
            </a:r>
            <a:r>
              <a:rPr lang="fi-FI" sz="1200" dirty="0" err="1"/>
              <a:t>selectedcars</a:t>
            </a:r>
            <a:r>
              <a:rPr lang="fi-FI" sz="1200" dirty="0"/>
              <a:t>&gt;</a:t>
            </a:r>
            <a:endParaRPr lang="en-US" sz="1200" dirty="0"/>
          </a:p>
          <a:p>
            <a:r>
              <a:rPr lang="en-US" sz="1200" dirty="0"/>
              <a:t>   doc(“</a:t>
            </a:r>
            <a:r>
              <a:rPr lang="en-US" sz="1200" dirty="0" err="1"/>
              <a:t>cars.xml</a:t>
            </a:r>
            <a:r>
              <a:rPr lang="en-US" sz="1200" dirty="0"/>
              <a:t>")/car[engine = “V8"]</a:t>
            </a:r>
          </a:p>
          <a:p>
            <a:r>
              <a:rPr lang="fi-FI" sz="1200" dirty="0"/>
              <a:t>&lt;/</a:t>
            </a:r>
            <a:r>
              <a:rPr lang="fi-FI" sz="1200" dirty="0" err="1"/>
              <a:t>selectedcars</a:t>
            </a:r>
            <a:r>
              <a:rPr lang="fi-FI" sz="1200" dirty="0"/>
              <a:t>&gt;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0402" y="3472234"/>
            <a:ext cx="8066509" cy="14553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&lt;?xml version="1.0"?&gt; </a:t>
            </a:r>
            <a:endParaRPr lang="fi-FI" sz="1200" dirty="0">
              <a:solidFill>
                <a:srgbClr val="000000"/>
              </a:solidFill>
            </a:endParaRPr>
          </a:p>
          <a:p>
            <a:pPr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fi-FI" sz="1200" dirty="0">
                <a:solidFill>
                  <a:srgbClr val="000000"/>
                </a:solidFill>
              </a:rPr>
              <a:t>&lt;</a:t>
            </a:r>
            <a:r>
              <a:rPr lang="fi-FI" sz="1200" dirty="0" err="1">
                <a:solidFill>
                  <a:srgbClr val="000000"/>
                </a:solidFill>
              </a:rPr>
              <a:t>cars</a:t>
            </a:r>
            <a:r>
              <a:rPr lang="fi-FI" sz="1200" dirty="0">
                <a:solidFill>
                  <a:srgbClr val="000000"/>
                </a:solidFill>
              </a:rPr>
              <a:t>&gt;</a:t>
            </a:r>
          </a:p>
          <a:p>
            <a:pPr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fi-FI" sz="1200" dirty="0">
                <a:solidFill>
                  <a:srgbClr val="000000"/>
                </a:solidFill>
              </a:rPr>
              <a:t>   &lt;</a:t>
            </a:r>
            <a:r>
              <a:rPr lang="fi-FI" sz="1200" dirty="0" err="1">
                <a:solidFill>
                  <a:srgbClr val="000000"/>
                </a:solidFill>
              </a:rPr>
              <a:t>car</a:t>
            </a:r>
            <a:r>
              <a:rPr lang="fi-FI" sz="1200" dirty="0">
                <a:solidFill>
                  <a:srgbClr val="000000"/>
                </a:solidFill>
              </a:rPr>
              <a:t>&gt;</a:t>
            </a:r>
          </a:p>
          <a:p>
            <a:pPr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fi-FI" sz="1200" dirty="0">
                <a:solidFill>
                  <a:srgbClr val="000000"/>
                </a:solidFill>
              </a:rPr>
              <a:t>      &lt;</a:t>
            </a:r>
            <a:r>
              <a:rPr lang="fi-FI" sz="1200" dirty="0" err="1">
                <a:solidFill>
                  <a:srgbClr val="000000"/>
                </a:solidFill>
              </a:rPr>
              <a:t>make</a:t>
            </a:r>
            <a:r>
              <a:rPr lang="fi-FI" sz="1200" dirty="0">
                <a:solidFill>
                  <a:srgbClr val="000000"/>
                </a:solidFill>
              </a:rPr>
              <a:t>&gt;Trabant&lt;/</a:t>
            </a:r>
            <a:r>
              <a:rPr lang="fi-FI" sz="1200" dirty="0" err="1">
                <a:solidFill>
                  <a:srgbClr val="000000"/>
                </a:solidFill>
              </a:rPr>
              <a:t>make</a:t>
            </a:r>
            <a:r>
              <a:rPr lang="fi-FI" sz="1200" dirty="0">
                <a:solidFill>
                  <a:srgbClr val="000000"/>
                </a:solidFill>
              </a:rPr>
              <a:t>&gt; </a:t>
            </a:r>
          </a:p>
          <a:p>
            <a:pPr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fi-FI" sz="1200" dirty="0">
                <a:solidFill>
                  <a:srgbClr val="000000"/>
                </a:solidFill>
              </a:rPr>
              <a:t>      &lt;</a:t>
            </a:r>
            <a:r>
              <a:rPr lang="fi-FI" sz="1200" dirty="0" err="1">
                <a:solidFill>
                  <a:srgbClr val="000000"/>
                </a:solidFill>
              </a:rPr>
              <a:t>model</a:t>
            </a:r>
            <a:r>
              <a:rPr lang="fi-FI" sz="1200" dirty="0">
                <a:solidFill>
                  <a:srgbClr val="000000"/>
                </a:solidFill>
              </a:rPr>
              <a:t>&gt;</a:t>
            </a:r>
            <a:r>
              <a:rPr lang="fi-FI" sz="1200" dirty="0" err="1">
                <a:solidFill>
                  <a:srgbClr val="000000"/>
                </a:solidFill>
              </a:rPr>
              <a:t>Convertible</a:t>
            </a:r>
            <a:r>
              <a:rPr lang="fi-FI" sz="1200" dirty="0">
                <a:solidFill>
                  <a:srgbClr val="000000"/>
                </a:solidFill>
              </a:rPr>
              <a:t>&lt;/</a:t>
            </a:r>
            <a:r>
              <a:rPr lang="fi-FI" sz="1200" dirty="0" err="1">
                <a:solidFill>
                  <a:srgbClr val="000000"/>
                </a:solidFill>
              </a:rPr>
              <a:t>model</a:t>
            </a:r>
            <a:r>
              <a:rPr lang="fi-FI" sz="1200" dirty="0">
                <a:solidFill>
                  <a:srgbClr val="000000"/>
                </a:solidFill>
              </a:rPr>
              <a:t>&gt;</a:t>
            </a:r>
          </a:p>
          <a:p>
            <a:pPr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fi-FI" sz="1200" dirty="0">
                <a:solidFill>
                  <a:srgbClr val="000000"/>
                </a:solidFill>
              </a:rPr>
              <a:t>      &lt;</a:t>
            </a:r>
            <a:r>
              <a:rPr lang="fi-FI" sz="1200" dirty="0" err="1">
                <a:solidFill>
                  <a:srgbClr val="000000"/>
                </a:solidFill>
              </a:rPr>
              <a:t>engine</a:t>
            </a:r>
            <a:r>
              <a:rPr lang="fi-FI" sz="1200" dirty="0">
                <a:solidFill>
                  <a:srgbClr val="000000"/>
                </a:solidFill>
              </a:rPr>
              <a:t>&gt;V8&lt;/</a:t>
            </a:r>
            <a:r>
              <a:rPr lang="fi-FI" sz="1200" dirty="0" err="1">
                <a:solidFill>
                  <a:srgbClr val="000000"/>
                </a:solidFill>
              </a:rPr>
              <a:t>engine</a:t>
            </a:r>
            <a:r>
              <a:rPr lang="fi-FI" sz="1200" dirty="0">
                <a:solidFill>
                  <a:srgbClr val="000000"/>
                </a:solidFill>
              </a:rPr>
              <a:t>&gt;</a:t>
            </a:r>
          </a:p>
          <a:p>
            <a:pPr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fi-FI" sz="1200" dirty="0">
                <a:solidFill>
                  <a:srgbClr val="000000"/>
                </a:solidFill>
              </a:rPr>
              <a:t>   &lt;/</a:t>
            </a:r>
            <a:r>
              <a:rPr lang="fi-FI" sz="1200" dirty="0" err="1">
                <a:solidFill>
                  <a:srgbClr val="000000"/>
                </a:solidFill>
              </a:rPr>
              <a:t>car</a:t>
            </a:r>
            <a:r>
              <a:rPr lang="fi-FI" sz="1200" dirty="0">
                <a:solidFill>
                  <a:srgbClr val="000000"/>
                </a:solidFill>
              </a:rPr>
              <a:t>&gt;</a:t>
            </a:r>
          </a:p>
          <a:p>
            <a:pPr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fi-FI" sz="1200" dirty="0">
                <a:solidFill>
                  <a:srgbClr val="000000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6117120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XQuery in Qt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QXmlQuery</a:t>
            </a:r>
            <a:r>
              <a:rPr lang="en-US" dirty="0"/>
              <a:t> executes queries in the XQuery language</a:t>
            </a:r>
          </a:p>
          <a:p>
            <a:endParaRPr lang="en-US" dirty="0"/>
          </a:p>
          <a:p>
            <a:r>
              <a:rPr lang="en-US" dirty="0"/>
              <a:t>A query is added with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QXmlQuery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setQuery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 and evaluated with the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QXmlQuery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evaluateTo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 methods</a:t>
            </a:r>
          </a:p>
          <a:p>
            <a:endParaRPr lang="en-US" dirty="0"/>
          </a:p>
          <a:p>
            <a:r>
              <a:rPr lang="en-US" dirty="0"/>
              <a:t>Queries can be evaluated to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QStringList</a:t>
            </a:r>
            <a:r>
              <a:rPr lang="en-US" dirty="0"/>
              <a:t>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QXmlResultItems</a:t>
            </a:r>
            <a:r>
              <a:rPr lang="en-US" dirty="0"/>
              <a:t> or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QAbstractXmlReceiver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98811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to </a:t>
            </a:r>
            <a:r>
              <a:rPr lang="en-US" dirty="0" err="1"/>
              <a:t>QStringList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Evaluating to </a:t>
            </a:r>
            <a:r>
              <a:rPr lang="en-US" dirty="0" err="1"/>
              <a:t>QStringList</a:t>
            </a:r>
            <a:r>
              <a:rPr lang="en-US" dirty="0"/>
              <a:t> is possible only if the query evaluates to a sequence of string values</a:t>
            </a:r>
          </a:p>
          <a:p>
            <a:endParaRPr lang="en-US" dirty="0"/>
          </a:p>
          <a:p>
            <a:r>
              <a:rPr lang="en-US" dirty="0"/>
              <a:t>Example - read the text element from the paragraphs of </a:t>
            </a:r>
            <a:r>
              <a:rPr lang="en-US" dirty="0" err="1"/>
              <a:t>index.html</a:t>
            </a:r>
            <a:r>
              <a:rPr lang="en-US" dirty="0"/>
              <a:t> and puts the result into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QStringList</a:t>
            </a:r>
            <a:endParaRPr lang="en-GB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40402" y="2758000"/>
            <a:ext cx="8066509" cy="10114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fi-FI" sz="1200" dirty="0" err="1">
                <a:solidFill>
                  <a:srgbClr val="800080"/>
                </a:solidFill>
              </a:rPr>
              <a:t>QXmlQuery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query</a:t>
            </a:r>
            <a:r>
              <a:rPr lang="fi-FI" sz="1200" dirty="0"/>
              <a:t>; </a:t>
            </a:r>
          </a:p>
          <a:p>
            <a:r>
              <a:rPr lang="fi-FI" sz="1200" dirty="0" err="1"/>
              <a:t>query.setQuery("doc(’index.html’)/html/body/p/string</a:t>
            </a:r>
            <a:r>
              <a:rPr lang="fi-FI" sz="1200" dirty="0"/>
              <a:t>()"); </a:t>
            </a:r>
          </a:p>
          <a:p>
            <a:r>
              <a:rPr lang="fi-FI" sz="1200" dirty="0" err="1">
                <a:solidFill>
                  <a:srgbClr val="800080"/>
                </a:solidFill>
              </a:rPr>
              <a:t>QStringList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result</a:t>
            </a:r>
            <a:r>
              <a:rPr lang="fi-FI" sz="1200" dirty="0"/>
              <a:t>; </a:t>
            </a:r>
          </a:p>
          <a:p>
            <a:r>
              <a:rPr lang="fi-FI" sz="1200" dirty="0" err="1"/>
              <a:t>query.evaluateTo(&amp;result</a:t>
            </a:r>
            <a:r>
              <a:rPr lang="fi-FI" sz="12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9048982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to </a:t>
            </a:r>
            <a:r>
              <a:rPr lang="en-US" dirty="0" err="1"/>
              <a:t>QXmlResultItems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/>
                <a:cs typeface="Courier New"/>
              </a:rPr>
              <a:t>QXmlResultItems</a:t>
            </a:r>
            <a:r>
              <a:rPr lang="en-US" dirty="0"/>
              <a:t> is a sequence of </a:t>
            </a:r>
            <a:r>
              <a:rPr lang="en-US" dirty="0" err="1">
                <a:latin typeface="Courier New"/>
                <a:cs typeface="Courier New"/>
              </a:rPr>
              <a:t>QXmlItems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A </a:t>
            </a:r>
            <a:r>
              <a:rPr lang="en-US" dirty="0" err="1">
                <a:latin typeface="Courier New"/>
                <a:cs typeface="Courier New"/>
              </a:rPr>
              <a:t>QXmlItem</a:t>
            </a:r>
            <a:r>
              <a:rPr lang="en-US" dirty="0"/>
              <a:t> represents either a node or an atomic value</a:t>
            </a:r>
          </a:p>
          <a:p>
            <a:r>
              <a:rPr lang="en-US" dirty="0"/>
              <a:t>A null item means it is invalid</a:t>
            </a:r>
          </a:p>
          <a:p>
            <a:r>
              <a:rPr lang="en-US" dirty="0"/>
              <a:t>The query below evaluates to a node, an integer and a string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402" y="2636402"/>
            <a:ext cx="8066509" cy="19166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fi-FI" sz="1200" dirty="0" err="1">
                <a:solidFill>
                  <a:srgbClr val="800080"/>
                </a:solidFill>
              </a:rPr>
              <a:t>QXmlQuery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query</a:t>
            </a:r>
            <a:r>
              <a:rPr lang="fi-FI" sz="1200" dirty="0"/>
              <a:t>; </a:t>
            </a:r>
          </a:p>
          <a:p>
            <a:r>
              <a:rPr lang="fi-FI" sz="1200" dirty="0" err="1"/>
              <a:t>query.setQuery</a:t>
            </a:r>
            <a:r>
              <a:rPr lang="fi-FI" sz="1200" dirty="0"/>
              <a:t>("&lt;</a:t>
            </a:r>
            <a:r>
              <a:rPr lang="fi-FI" sz="1200" dirty="0" err="1"/>
              <a:t>myNode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/&gt;,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1,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’a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string</a:t>
            </a:r>
            <a:r>
              <a:rPr lang="fi-FI" sz="1200" dirty="0"/>
              <a:t>’"); </a:t>
            </a:r>
          </a:p>
          <a:p>
            <a:r>
              <a:rPr lang="fi-FI" sz="1200" dirty="0" err="1">
                <a:solidFill>
                  <a:srgbClr val="800080"/>
                </a:solidFill>
              </a:rPr>
              <a:t>QXmlResultItems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result</a:t>
            </a:r>
            <a:r>
              <a:rPr lang="fi-FI" sz="1200" dirty="0"/>
              <a:t>; </a:t>
            </a:r>
          </a:p>
          <a:p>
            <a:r>
              <a:rPr lang="fi-FI" sz="1200" dirty="0" err="1"/>
              <a:t>query.evaluateTo(&amp;result</a:t>
            </a:r>
            <a:r>
              <a:rPr lang="fi-FI" sz="1200" dirty="0"/>
              <a:t>); </a:t>
            </a:r>
          </a:p>
          <a:p>
            <a:r>
              <a:rPr lang="fi-FI" sz="1200" dirty="0" err="1">
                <a:solidFill>
                  <a:srgbClr val="800080"/>
                </a:solidFill>
              </a:rPr>
              <a:t>QXmlItem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item(result.next</a:t>
            </a:r>
            <a:r>
              <a:rPr lang="fi-FI" sz="1200" dirty="0"/>
              <a:t>()); </a:t>
            </a:r>
          </a:p>
          <a:p>
            <a:r>
              <a:rPr lang="fi-FI" sz="1200" dirty="0" err="1">
                <a:solidFill>
                  <a:srgbClr val="808000"/>
                </a:solidFill>
              </a:rPr>
              <a:t>while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(!</a:t>
            </a:r>
            <a:r>
              <a:rPr lang="fi-FI" sz="1200" dirty="0" err="1"/>
              <a:t>item.isNull</a:t>
            </a:r>
            <a:r>
              <a:rPr lang="fi-FI" sz="1200" dirty="0"/>
              <a:t>())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{ </a:t>
            </a:r>
          </a:p>
          <a:p>
            <a:r>
              <a:rPr lang="fi-FI" sz="1200" dirty="0"/>
              <a:t>    //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use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item</a:t>
            </a:r>
            <a:r>
              <a:rPr lang="fi-FI" sz="1200" dirty="0"/>
              <a:t> </a:t>
            </a:r>
          </a:p>
          <a:p>
            <a:r>
              <a:rPr lang="fi-FI" sz="1200" dirty="0"/>
              <a:t>    </a:t>
            </a:r>
            <a:r>
              <a:rPr lang="fi-FI" sz="1200" dirty="0" err="1"/>
              <a:t>item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=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result.next</a:t>
            </a:r>
            <a:r>
              <a:rPr lang="fi-FI" sz="1200" dirty="0"/>
              <a:t>(); </a:t>
            </a:r>
          </a:p>
          <a:p>
            <a:r>
              <a:rPr lang="fi-FI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2822280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to </a:t>
            </a:r>
            <a:r>
              <a:rPr lang="en-US" dirty="0" err="1"/>
              <a:t>QAbstractXmlReceiver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QAbstractXmlReceiver</a:t>
            </a:r>
            <a:r>
              <a:rPr lang="en-US" dirty="0"/>
              <a:t> is an abstract class, acting as a callback interface for query evaluation</a:t>
            </a:r>
          </a:p>
          <a:p>
            <a:pPr lvl="1"/>
            <a:r>
              <a:rPr lang="en-US" dirty="0"/>
              <a:t>Can be used to transform the output of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QXmlQuery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r>
              <a:rPr lang="en-US" dirty="0"/>
              <a:t>Its methods are called when an attribute, start/end element, comment, atomic value is found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QXmlSerializer</a:t>
            </a:r>
            <a:r>
              <a:rPr lang="en-US" dirty="0"/>
              <a:t> and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QXmlFormatter</a:t>
            </a:r>
            <a:r>
              <a:rPr lang="en-US" dirty="0"/>
              <a:t> are implementations of this interfaces and can be used to save the query result into an XML file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258253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to </a:t>
            </a:r>
            <a:r>
              <a:rPr lang="en-US" dirty="0" err="1"/>
              <a:t>QXmlSerializer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QXmlSerializer</a:t>
            </a:r>
            <a:r>
              <a:rPr lang="en-US" dirty="0"/>
              <a:t>: translates an XQuery sequence to XML and writes the result into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QIODevice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r>
              <a:rPr lang="en-US" dirty="0"/>
              <a:t>Example, selecting the first paragraph from the html body: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output is not formatted, for example:</a:t>
            </a:r>
          </a:p>
          <a:p>
            <a:pPr lvl="1"/>
            <a:r>
              <a:rPr lang="en-US" dirty="0">
                <a:latin typeface="Courier New" pitchFamily="49" charset="0"/>
                <a:cs typeface="Courier New" pitchFamily="49" charset="0"/>
              </a:rPr>
              <a:t>&lt;p&gt;&lt;b&gt;First&lt;/b&gt; paragraph&lt;/p&gt;</a:t>
            </a:r>
            <a:endParaRPr lang="en-GB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40402" y="2514806"/>
            <a:ext cx="8066509" cy="9439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fi-FI" sz="1200" dirty="0" err="1">
                <a:solidFill>
                  <a:srgbClr val="800080"/>
                </a:solidFill>
              </a:rPr>
              <a:t>QXmlQuery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query</a:t>
            </a:r>
            <a:r>
              <a:rPr lang="fi-FI" sz="1200" dirty="0"/>
              <a:t>; </a:t>
            </a:r>
          </a:p>
          <a:p>
            <a:r>
              <a:rPr lang="fi-FI" sz="1200" dirty="0"/>
              <a:t>query.setQuery("doc(’index.html’)/html/body/p[1]"); </a:t>
            </a:r>
          </a:p>
          <a:p>
            <a:r>
              <a:rPr lang="fi-FI" sz="1200" dirty="0" err="1">
                <a:solidFill>
                  <a:srgbClr val="800080"/>
                </a:solidFill>
              </a:rPr>
              <a:t>QXmlSerializer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serializer(query</a:t>
            </a:r>
            <a:r>
              <a:rPr lang="fi-FI" sz="1200" dirty="0"/>
              <a:t>,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myOutputDevice</a:t>
            </a:r>
            <a:r>
              <a:rPr lang="fi-FI" sz="1200" dirty="0"/>
              <a:t>); </a:t>
            </a:r>
          </a:p>
          <a:p>
            <a:r>
              <a:rPr lang="fi-FI" sz="1200" dirty="0" err="1"/>
              <a:t>query.evaluateTo(&amp;serializer</a:t>
            </a:r>
            <a:r>
              <a:rPr lang="fi-FI" sz="12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51852762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to </a:t>
            </a:r>
            <a:r>
              <a:rPr lang="en-US" dirty="0" err="1"/>
              <a:t>QXmlFormatter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QXmlFormatter</a:t>
            </a:r>
            <a:r>
              <a:rPr lang="en-US" dirty="0"/>
              <a:t> can be used to format the result of a query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Example output with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QXmlFormatter</a:t>
            </a:r>
            <a:r>
              <a:rPr lang="en-US" dirty="0"/>
              <a:t>:</a:t>
            </a:r>
          </a:p>
          <a:p>
            <a:pPr marL="485775" lvl="1" indent="0"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&lt;p&gt;</a:t>
            </a:r>
          </a:p>
          <a:p>
            <a:pPr marL="485775" lvl="1" indent="0"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    &lt;b&gt;First&lt;/b&gt; paragraph</a:t>
            </a:r>
          </a:p>
          <a:p>
            <a:pPr marL="485775" lvl="1" indent="0"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&lt;/p&gt;</a:t>
            </a:r>
            <a:endParaRPr lang="en-GB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0402" y="1879806"/>
            <a:ext cx="8066509" cy="10925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fi-FI" sz="1200" dirty="0" err="1">
                <a:solidFill>
                  <a:srgbClr val="800080"/>
                </a:solidFill>
              </a:rPr>
              <a:t>QXmlQuery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query</a:t>
            </a:r>
            <a:r>
              <a:rPr lang="fi-FI" sz="1200" dirty="0"/>
              <a:t>; </a:t>
            </a:r>
          </a:p>
          <a:p>
            <a:r>
              <a:rPr lang="fi-FI" sz="1200" dirty="0"/>
              <a:t>query.setQuery("doc(’index.html’)/html/body/p[1]"); </a:t>
            </a:r>
          </a:p>
          <a:p>
            <a:r>
              <a:rPr lang="fi-FI" sz="1200" dirty="0" err="1">
                <a:solidFill>
                  <a:srgbClr val="800080"/>
                </a:solidFill>
              </a:rPr>
              <a:t>QXmlFormatter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formatter(query</a:t>
            </a:r>
            <a:r>
              <a:rPr lang="fi-FI" sz="1200" dirty="0"/>
              <a:t>,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myOutputDevice</a:t>
            </a:r>
            <a:r>
              <a:rPr lang="fi-FI" sz="1200" dirty="0"/>
              <a:t>); </a:t>
            </a:r>
          </a:p>
          <a:p>
            <a:r>
              <a:rPr lang="fi-FI" sz="1200" dirty="0"/>
              <a:t>formatter.setIndentationDepth(</a:t>
            </a:r>
            <a:r>
              <a:rPr lang="fi-FI" sz="1200" dirty="0">
                <a:solidFill>
                  <a:srgbClr val="000080"/>
                </a:solidFill>
              </a:rPr>
              <a:t>4</a:t>
            </a:r>
            <a:r>
              <a:rPr lang="fi-FI" sz="1200" dirty="0"/>
              <a:t>); </a:t>
            </a:r>
          </a:p>
          <a:p>
            <a:r>
              <a:rPr lang="fi-FI" sz="1200" dirty="0" err="1"/>
              <a:t>query.evaluateTo(&amp;formatter</a:t>
            </a:r>
            <a:r>
              <a:rPr lang="fi-FI" sz="12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79691298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QAbstractXmlNodeModel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Modeling non-XML data to look like XML for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QXmlQuery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r>
              <a:rPr lang="en-US" dirty="0"/>
              <a:t>Rather complex to sub-class,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QSimpleXmlNodeModel</a:t>
            </a:r>
            <a:r>
              <a:rPr lang="en-US" dirty="0"/>
              <a:t> often used</a:t>
            </a:r>
          </a:p>
          <a:p>
            <a:endParaRPr lang="en-US" dirty="0"/>
          </a:p>
          <a:p>
            <a:r>
              <a:rPr lang="en-US" dirty="0"/>
              <a:t>Read data from the file using a node model</a:t>
            </a:r>
          </a:p>
          <a:p>
            <a:pPr lvl="1"/>
            <a:r>
              <a:rPr lang="en-US" dirty="0"/>
              <a:t>The model will create the XML nodes</a:t>
            </a:r>
          </a:p>
          <a:p>
            <a:endParaRPr lang="en-US" dirty="0"/>
          </a:p>
          <a:p>
            <a:r>
              <a:rPr lang="en-US" dirty="0"/>
              <a:t>Create an XML query to read queries from the nodes</a:t>
            </a:r>
          </a:p>
          <a:p>
            <a:endParaRPr lang="en-US" dirty="0"/>
          </a:p>
          <a:p>
            <a:r>
              <a:rPr lang="en-US" dirty="0"/>
              <a:t>Bind the root query variable and the root node</a:t>
            </a:r>
          </a:p>
          <a:p>
            <a:endParaRPr lang="en-US" dirty="0"/>
          </a:p>
          <a:p>
            <a:r>
              <a:rPr lang="en-US" dirty="0"/>
              <a:t>Evaluate the query </a:t>
            </a:r>
          </a:p>
        </p:txBody>
      </p:sp>
    </p:spTree>
    <p:extLst>
      <p:ext uri="{BB962C8B-B14F-4D97-AF65-F5344CB8AC3E}">
        <p14:creationId xmlns:p14="http://schemas.microsoft.com/office/powerpoint/2010/main" val="752585670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QAbstractXmlNodeModel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5820" y="1370839"/>
            <a:ext cx="8066509" cy="24391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fi-FI" sz="1200" dirty="0" err="1">
                <a:solidFill>
                  <a:srgbClr val="800080"/>
                </a:solidFill>
              </a:rPr>
              <a:t>QFile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queryFile(argv[</a:t>
            </a:r>
            <a:r>
              <a:rPr lang="fi-FI" sz="1200" dirty="0">
                <a:solidFill>
                  <a:srgbClr val="000080"/>
                </a:solidFill>
              </a:rPr>
              <a:t>1</a:t>
            </a:r>
            <a:r>
              <a:rPr lang="fi-FI" sz="1200" dirty="0"/>
              <a:t>]);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</a:p>
          <a:p>
            <a:r>
              <a:rPr lang="fi-FI" sz="1200" dirty="0" err="1">
                <a:solidFill>
                  <a:srgbClr val="800080"/>
                </a:solidFill>
              </a:rPr>
              <a:t>QFile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chemistryData(argv[</a:t>
            </a:r>
            <a:r>
              <a:rPr lang="fi-FI" sz="1200" dirty="0">
                <a:solidFill>
                  <a:srgbClr val="000080"/>
                </a:solidFill>
              </a:rPr>
              <a:t>2</a:t>
            </a:r>
            <a:r>
              <a:rPr lang="fi-FI" sz="1200" dirty="0"/>
              <a:t>]);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</a:p>
          <a:p>
            <a:r>
              <a:rPr lang="fi-FI" sz="1200" dirty="0" err="1">
                <a:solidFill>
                  <a:srgbClr val="800080"/>
                </a:solidFill>
              </a:rPr>
              <a:t>QString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moleculeName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=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argv[</a:t>
            </a:r>
            <a:r>
              <a:rPr lang="fi-FI" sz="1200" dirty="0">
                <a:solidFill>
                  <a:srgbClr val="000080"/>
                </a:solidFill>
              </a:rPr>
              <a:t>3</a:t>
            </a:r>
            <a:r>
              <a:rPr lang="fi-FI" sz="1200" dirty="0"/>
              <a:t>];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br>
              <a:rPr lang="fi-FI" sz="1200" dirty="0">
                <a:solidFill>
                  <a:srgbClr val="C0C0C0"/>
                </a:solidFill>
              </a:rPr>
            </a:br>
            <a:r>
              <a:rPr lang="fi-FI" sz="1200" dirty="0" err="1">
                <a:solidFill>
                  <a:srgbClr val="800080"/>
                </a:solidFill>
              </a:rPr>
              <a:t>QXmlQuery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query</a:t>
            </a:r>
            <a:r>
              <a:rPr lang="fi-FI" sz="1200" dirty="0"/>
              <a:t>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</a:p>
          <a:p>
            <a:r>
              <a:rPr lang="fi-FI" sz="1200" dirty="0" err="1"/>
              <a:t>query.setQuery(&amp;queryFile</a:t>
            </a:r>
            <a:r>
              <a:rPr lang="fi-FI" sz="1200" dirty="0"/>
              <a:t>,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>
                <a:solidFill>
                  <a:srgbClr val="800080"/>
                </a:solidFill>
              </a:rPr>
              <a:t>QUrl</a:t>
            </a:r>
            <a:r>
              <a:rPr lang="fi-FI" sz="1200" dirty="0" err="1"/>
              <a:t>::fromLocalFile(queryFile.fileName</a:t>
            </a:r>
            <a:r>
              <a:rPr lang="fi-FI" sz="1200" dirty="0"/>
              <a:t>()));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br>
              <a:rPr lang="fi-FI" sz="1200" dirty="0">
                <a:solidFill>
                  <a:srgbClr val="C0C0C0"/>
                </a:solidFill>
              </a:rPr>
            </a:br>
            <a:r>
              <a:rPr lang="fi-FI" sz="1200" dirty="0" err="1">
                <a:solidFill>
                  <a:srgbClr val="800080"/>
                </a:solidFill>
              </a:rPr>
              <a:t>ChemistryNodeModel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myNodeModel(query.namePool</a:t>
            </a:r>
            <a:r>
              <a:rPr lang="fi-FI" sz="1200" dirty="0"/>
              <a:t>(),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chemistryData</a:t>
            </a:r>
            <a:r>
              <a:rPr lang="fi-FI" sz="1200" dirty="0"/>
              <a:t>);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</a:p>
          <a:p>
            <a:r>
              <a:rPr lang="fi-FI" sz="1200" dirty="0" err="1">
                <a:solidFill>
                  <a:srgbClr val="800080"/>
                </a:solidFill>
              </a:rPr>
              <a:t>QXmlNodeModelIndex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startNode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=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myNodeModel.nodeFor(moleculeName</a:t>
            </a:r>
            <a:r>
              <a:rPr lang="fi-FI" sz="1200" dirty="0"/>
              <a:t>);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</a:p>
          <a:p>
            <a:r>
              <a:rPr lang="fi-FI" sz="1200" dirty="0" err="1"/>
              <a:t>query.bindVariable("queryRoot</a:t>
            </a:r>
            <a:r>
              <a:rPr lang="fi-FI" sz="1200" dirty="0"/>
              <a:t>",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startNode</a:t>
            </a:r>
            <a:r>
              <a:rPr lang="fi-FI" sz="1200" dirty="0"/>
              <a:t>);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br>
              <a:rPr lang="fi-FI" sz="1200" dirty="0">
                <a:solidFill>
                  <a:srgbClr val="C0C0C0"/>
                </a:solidFill>
              </a:rPr>
            </a:br>
            <a:r>
              <a:rPr lang="fi-FI" sz="1200" dirty="0" err="1">
                <a:solidFill>
                  <a:srgbClr val="800080"/>
                </a:solidFill>
              </a:rPr>
              <a:t>QFile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out;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</a:p>
          <a:p>
            <a:r>
              <a:rPr lang="fi-FI" sz="1200" dirty="0" err="1"/>
              <a:t>out.open(</a:t>
            </a:r>
            <a:r>
              <a:rPr lang="fi-FI" sz="1200" dirty="0" err="1">
                <a:solidFill>
                  <a:srgbClr val="000080"/>
                </a:solidFill>
              </a:rPr>
              <a:t>stdout</a:t>
            </a:r>
            <a:r>
              <a:rPr lang="fi-FI" sz="1200" dirty="0"/>
              <a:t>,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>
                <a:solidFill>
                  <a:srgbClr val="800080"/>
                </a:solidFill>
              </a:rPr>
              <a:t>QIODevice</a:t>
            </a:r>
            <a:r>
              <a:rPr lang="fi-FI" sz="1200" dirty="0" err="1"/>
              <a:t>::</a:t>
            </a:r>
            <a:r>
              <a:rPr lang="fi-FI" sz="1200" dirty="0" err="1">
                <a:solidFill>
                  <a:srgbClr val="800080"/>
                </a:solidFill>
              </a:rPr>
              <a:t>WriteOnly</a:t>
            </a:r>
            <a:r>
              <a:rPr lang="fi-FI" sz="1200" dirty="0"/>
              <a:t>);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br>
              <a:rPr lang="fi-FI" sz="1200" dirty="0">
                <a:solidFill>
                  <a:srgbClr val="C0C0C0"/>
                </a:solidFill>
              </a:rPr>
            </a:br>
            <a:r>
              <a:rPr lang="fi-FI" sz="1200" dirty="0" err="1">
                <a:solidFill>
                  <a:srgbClr val="800080"/>
                </a:solidFill>
              </a:rPr>
              <a:t>QXmlSerializer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serializer(query</a:t>
            </a:r>
            <a:r>
              <a:rPr lang="fi-FI" sz="1200" dirty="0"/>
              <a:t>,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&amp;out);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</a:p>
          <a:p>
            <a:r>
              <a:rPr lang="fi-FI" sz="1200" dirty="0" err="1"/>
              <a:t>query.evaluateTo(&amp;serializer</a:t>
            </a:r>
            <a:r>
              <a:rPr lang="fi-FI" sz="1200" dirty="0"/>
              <a:t>);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</a:t>
            </a: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filetree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251572018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XML Schema is a W3C standard</a:t>
            </a:r>
          </a:p>
          <a:p>
            <a:pPr lvl="1"/>
            <a:r>
              <a:rPr lang="en-US" dirty="0"/>
              <a:t>http://www.w3.org/XML/Schema</a:t>
            </a:r>
          </a:p>
          <a:p>
            <a:pPr lvl="1"/>
            <a:r>
              <a:rPr lang="en-US" dirty="0"/>
              <a:t>Qt supports XML Schema 1.0</a:t>
            </a:r>
          </a:p>
          <a:p>
            <a:endParaRPr lang="en-US" dirty="0"/>
          </a:p>
          <a:p>
            <a:r>
              <a:rPr lang="en-US" dirty="0"/>
              <a:t>Schemas specify the structure and contents of XML documents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QXmlSchema</a:t>
            </a:r>
            <a:r>
              <a:rPr lang="en-US" dirty="0"/>
              <a:t> represents a schema</a:t>
            </a:r>
          </a:p>
          <a:p>
            <a:endParaRPr lang="en-US" dirty="0"/>
          </a:p>
          <a:p>
            <a:r>
              <a:rPr lang="en-US" dirty="0"/>
              <a:t>Documents are validated against schemas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QXmlSchemaValidator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is used to validate documents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330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 Usage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project, using the library, needs to know the location of library headers and binaries </a:t>
            </a:r>
          </a:p>
          <a:p>
            <a:pPr lvl="1"/>
            <a:endParaRPr lang="en-US" dirty="0"/>
          </a:p>
          <a:p>
            <a:r>
              <a:rPr lang="en-US" dirty="0"/>
              <a:t>The easiest way is to put all library-related definitions into either</a:t>
            </a:r>
          </a:p>
          <a:p>
            <a:pPr lvl="1"/>
            <a:r>
              <a:rPr lang="en-US" dirty="0"/>
              <a:t>a project include file (</a:t>
            </a:r>
            <a:r>
              <a:rPr lang="en-US" dirty="0">
                <a:latin typeface="Courier New"/>
                <a:cs typeface="Courier New"/>
              </a:rPr>
              <a:t>.</a:t>
            </a:r>
            <a:r>
              <a:rPr lang="en-US" dirty="0" err="1">
                <a:latin typeface="Courier New"/>
                <a:cs typeface="Courier New"/>
              </a:rPr>
              <a:t>pri</a:t>
            </a:r>
            <a:r>
              <a:rPr lang="en-US" dirty="0"/>
              <a:t>) or </a:t>
            </a:r>
          </a:p>
          <a:p>
            <a:pPr lvl="1"/>
            <a:r>
              <a:rPr lang="en-US" dirty="0"/>
              <a:t>project feature file (</a:t>
            </a:r>
            <a:r>
              <a:rPr lang="en-US" dirty="0" err="1">
                <a:latin typeface="Courier New"/>
                <a:cs typeface="Courier New"/>
              </a:rPr>
              <a:t>mkspecs</a:t>
            </a:r>
            <a:r>
              <a:rPr lang="en-US" dirty="0">
                <a:latin typeface="Courier New"/>
                <a:cs typeface="Courier New"/>
              </a:rPr>
              <a:t>/features/*.</a:t>
            </a:r>
            <a:r>
              <a:rPr lang="en-US" dirty="0" err="1">
                <a:latin typeface="Courier New"/>
                <a:cs typeface="Courier New"/>
              </a:rPr>
              <a:t>prf</a:t>
            </a:r>
            <a:r>
              <a:rPr lang="en-US" dirty="0"/>
              <a:t>) </a:t>
            </a:r>
          </a:p>
          <a:p>
            <a:pPr lvl="1"/>
            <a:endParaRPr lang="en-US" dirty="0"/>
          </a:p>
          <a:p>
            <a:r>
              <a:rPr lang="en-US" dirty="0"/>
              <a:t>Use </a:t>
            </a:r>
            <a:r>
              <a:rPr lang="en-US" dirty="0">
                <a:latin typeface="Courier New"/>
                <a:cs typeface="Courier New"/>
              </a:rPr>
              <a:t>include(</a:t>
            </a:r>
            <a:r>
              <a:rPr lang="en-US" dirty="0" err="1">
                <a:latin typeface="Courier New"/>
                <a:cs typeface="Courier New"/>
              </a:rPr>
              <a:t>someLibrary.pri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or </a:t>
            </a:r>
            <a:r>
              <a:rPr lang="en-US" dirty="0">
                <a:latin typeface="Courier New"/>
                <a:cs typeface="Courier New"/>
              </a:rPr>
              <a:t>CONFIG += </a:t>
            </a:r>
            <a:r>
              <a:rPr lang="en-US" dirty="0" err="1">
                <a:latin typeface="Courier New"/>
                <a:cs typeface="Courier New"/>
              </a:rPr>
              <a:t>someLibrary.prf</a:t>
            </a:r>
            <a:r>
              <a:rPr lang="en-US" dirty="0"/>
              <a:t> to add definitions to your project</a:t>
            </a:r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95565" y="3620928"/>
            <a:ext cx="7923502" cy="9708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117226" tIns="58613" rIns="117226" bIns="58613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#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.pro,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.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pri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or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.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prf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file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INCLUDEPATH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+=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$$[QT_INSTALL_HEADERS]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LIBS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+=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-L$$[QT_INSTALL_LIBS]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LIBS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+=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-</a:t>
            </a:r>
            <a:r>
              <a:rPr lang="en-US" sz="1200" dirty="0" err="1">
                <a:latin typeface="Courier New"/>
                <a:cs typeface="Courier New"/>
              </a:rPr>
              <a:t>ldemoLibrary</a:t>
            </a:r>
            <a:r>
              <a:rPr lang="en-US" sz="1200" dirty="0">
                <a:latin typeface="Courier New"/>
                <a:cs typeface="Courier New"/>
              </a:rPr>
              <a:t> 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# No prefix or platform-specific suffix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</a:t>
            </a: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pimpl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26645944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a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Schemas are represented by Uniform Resource Identifiers (URIs)</a:t>
            </a:r>
          </a:p>
          <a:p>
            <a:endParaRPr lang="en-US" dirty="0"/>
          </a:p>
          <a:p>
            <a:r>
              <a:rPr lang="en-US" dirty="0"/>
              <a:t>Can use the URI to locate the schema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QXmlSchema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::load(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QUrl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(...))</a:t>
            </a:r>
          </a:p>
          <a:p>
            <a:pPr lvl="1"/>
            <a:r>
              <a:rPr lang="en-US" dirty="0"/>
              <a:t>Uses the URI as a URL</a:t>
            </a:r>
          </a:p>
          <a:p>
            <a:pPr lvl="1"/>
            <a:r>
              <a:rPr lang="en-US" dirty="0"/>
              <a:t>The schema will be fetched over the network</a:t>
            </a:r>
          </a:p>
          <a:p>
            <a:endParaRPr lang="en-US" dirty="0"/>
          </a:p>
          <a:p>
            <a:r>
              <a:rPr lang="en-US" dirty="0"/>
              <a:t>Can be loaded from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QIODevice</a:t>
            </a:r>
            <a:r>
              <a:rPr lang="en-US" dirty="0"/>
              <a:t> or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QByteArray</a:t>
            </a:r>
            <a:r>
              <a:rPr lang="en-US" dirty="0"/>
              <a:t>: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QXmlSchema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::load(device,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QUrl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(...))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QXmlSchema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::load(bytes,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QUrl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(...))</a:t>
            </a:r>
          </a:p>
          <a:p>
            <a:pPr lvl="1"/>
            <a:r>
              <a:rPr lang="en-US" dirty="0"/>
              <a:t>The URI passed as a </a:t>
            </a:r>
            <a:r>
              <a:rPr lang="en-US" dirty="0" err="1"/>
              <a:t>QUrl</a:t>
            </a:r>
            <a:r>
              <a:rPr lang="en-US" dirty="0"/>
              <a:t> is optional</a:t>
            </a:r>
          </a:p>
          <a:p>
            <a:endParaRPr lang="en-US" dirty="0"/>
          </a:p>
          <a:p>
            <a:r>
              <a:rPr lang="en-US" dirty="0"/>
              <a:t>Optional URIs are used to resolve relative URIs in the schema</a:t>
            </a:r>
          </a:p>
        </p:txBody>
      </p:sp>
    </p:spTree>
    <p:extLst>
      <p:ext uri="{BB962C8B-B14F-4D97-AF65-F5344CB8AC3E}">
        <p14:creationId xmlns:p14="http://schemas.microsoft.com/office/powerpoint/2010/main" val="608661172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a Schema from a URL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Loading a schema from a remote location: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You must verify that the schema is valid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5820" y="1769895"/>
            <a:ext cx="8066509" cy="13240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fi-FI" sz="1200" dirty="0" err="1">
                <a:solidFill>
                  <a:srgbClr val="800080"/>
                </a:solidFill>
              </a:rPr>
              <a:t>QUrl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url("http://www.schema-example.org/myschema.xsd</a:t>
            </a:r>
            <a:r>
              <a:rPr lang="fi-FI" sz="1200" dirty="0"/>
              <a:t>"); </a:t>
            </a:r>
          </a:p>
          <a:p>
            <a:r>
              <a:rPr lang="fi-FI" sz="1200" dirty="0" err="1">
                <a:solidFill>
                  <a:srgbClr val="800080"/>
                </a:solidFill>
              </a:rPr>
              <a:t>QXmlSchema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schema</a:t>
            </a:r>
            <a:r>
              <a:rPr lang="fi-FI" sz="1200" dirty="0"/>
              <a:t>; </a:t>
            </a:r>
          </a:p>
          <a:p>
            <a:r>
              <a:rPr lang="fi-FI" sz="1200" dirty="0" err="1">
                <a:solidFill>
                  <a:srgbClr val="808000"/>
                </a:solidFill>
              </a:rPr>
              <a:t>if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(</a:t>
            </a:r>
            <a:r>
              <a:rPr lang="fi-FI" sz="1200" dirty="0" err="1"/>
              <a:t>schema.load(url</a:t>
            </a:r>
            <a:r>
              <a:rPr lang="fi-FI" sz="1200" dirty="0"/>
              <a:t>)) </a:t>
            </a:r>
          </a:p>
          <a:p>
            <a:r>
              <a:rPr lang="fi-FI" sz="1200" dirty="0">
                <a:solidFill>
                  <a:srgbClr val="000080"/>
                </a:solidFill>
              </a:rPr>
              <a:t>    </a:t>
            </a:r>
            <a:r>
              <a:rPr lang="fi-FI" sz="1200" dirty="0" err="1">
                <a:solidFill>
                  <a:srgbClr val="000080"/>
                </a:solidFill>
              </a:rPr>
              <a:t>qDebug</a:t>
            </a:r>
            <a:r>
              <a:rPr lang="fi-FI" sz="1200" dirty="0"/>
              <a:t>()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&lt;&lt;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"</a:t>
            </a:r>
            <a:r>
              <a:rPr lang="fi-FI" sz="1200" dirty="0" err="1"/>
              <a:t>schema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is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valid</a:t>
            </a:r>
            <a:r>
              <a:rPr lang="fi-FI" sz="1200" dirty="0"/>
              <a:t>"; </a:t>
            </a:r>
          </a:p>
          <a:p>
            <a:r>
              <a:rPr lang="fi-FI" sz="1200" dirty="0" err="1">
                <a:solidFill>
                  <a:srgbClr val="808000"/>
                </a:solidFill>
              </a:rPr>
              <a:t>else</a:t>
            </a:r>
            <a:r>
              <a:rPr lang="fi-FI" sz="1200" dirty="0"/>
              <a:t> </a:t>
            </a:r>
          </a:p>
          <a:p>
            <a:r>
              <a:rPr lang="fi-FI" sz="1200" dirty="0">
                <a:solidFill>
                  <a:srgbClr val="000080"/>
                </a:solidFill>
              </a:rPr>
              <a:t>    </a:t>
            </a:r>
            <a:r>
              <a:rPr lang="fi-FI" sz="1200" dirty="0" err="1">
                <a:solidFill>
                  <a:srgbClr val="000080"/>
                </a:solidFill>
              </a:rPr>
              <a:t>qDebug</a:t>
            </a:r>
            <a:r>
              <a:rPr lang="fi-FI" sz="1200" dirty="0"/>
              <a:t>()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&lt;&lt;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"</a:t>
            </a:r>
            <a:r>
              <a:rPr lang="fi-FI" sz="1200" dirty="0" err="1"/>
              <a:t>schema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is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invalid</a:t>
            </a:r>
            <a:r>
              <a:rPr lang="fi-FI" sz="1200" dirty="0"/>
              <a:t>";</a:t>
            </a:r>
          </a:p>
        </p:txBody>
      </p:sp>
    </p:spTree>
    <p:extLst>
      <p:ext uri="{BB962C8B-B14F-4D97-AF65-F5344CB8AC3E}">
        <p14:creationId xmlns:p14="http://schemas.microsoft.com/office/powerpoint/2010/main" val="226773709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a Schema from a File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Sometimes better to cache schemas locally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Passing a valid URI helps to resolve references in the schema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5820" y="1769895"/>
            <a:ext cx="8066509" cy="14726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fi-FI" sz="1200" dirty="0" err="1">
                <a:solidFill>
                  <a:srgbClr val="800080"/>
                </a:solidFill>
              </a:rPr>
              <a:t>QFile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file("test.xml</a:t>
            </a:r>
            <a:r>
              <a:rPr lang="fi-FI" sz="1200" dirty="0"/>
              <a:t>"); </a:t>
            </a:r>
          </a:p>
          <a:p>
            <a:r>
              <a:rPr lang="fi-FI" sz="1200" dirty="0" err="1"/>
              <a:t>file.open(</a:t>
            </a:r>
            <a:r>
              <a:rPr lang="fi-FI" sz="1200" dirty="0" err="1">
                <a:solidFill>
                  <a:srgbClr val="800080"/>
                </a:solidFill>
              </a:rPr>
              <a:t>QIODevice</a:t>
            </a:r>
            <a:r>
              <a:rPr lang="fi-FI" sz="1200" dirty="0" err="1"/>
              <a:t>::</a:t>
            </a:r>
            <a:r>
              <a:rPr lang="fi-FI" sz="1200" dirty="0" err="1">
                <a:solidFill>
                  <a:srgbClr val="800080"/>
                </a:solidFill>
              </a:rPr>
              <a:t>ReadOnly</a:t>
            </a:r>
            <a:r>
              <a:rPr lang="fi-FI" sz="1200" dirty="0"/>
              <a:t>); </a:t>
            </a:r>
            <a:br>
              <a:rPr lang="fi-FI" sz="1200" dirty="0"/>
            </a:br>
            <a:r>
              <a:rPr lang="fi-FI" sz="1200" dirty="0" err="1">
                <a:solidFill>
                  <a:srgbClr val="800080"/>
                </a:solidFill>
              </a:rPr>
              <a:t>QXmlSchemaValidator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validator(schema</a:t>
            </a:r>
            <a:r>
              <a:rPr lang="fi-FI" sz="1200" dirty="0"/>
              <a:t>); </a:t>
            </a:r>
          </a:p>
          <a:p>
            <a:r>
              <a:rPr lang="fi-FI" sz="1200" dirty="0" err="1">
                <a:solidFill>
                  <a:srgbClr val="808000"/>
                </a:solidFill>
              </a:rPr>
              <a:t>if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(</a:t>
            </a:r>
            <a:r>
              <a:rPr lang="fi-FI" sz="1200" dirty="0" err="1"/>
              <a:t>validator.validate(&amp;file</a:t>
            </a:r>
            <a:r>
              <a:rPr lang="fi-FI" sz="1200" dirty="0"/>
              <a:t>,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>
                <a:solidFill>
                  <a:srgbClr val="800080"/>
                </a:solidFill>
              </a:rPr>
              <a:t>QUrl</a:t>
            </a:r>
            <a:r>
              <a:rPr lang="fi-FI" sz="1200" dirty="0" err="1"/>
              <a:t>::fromLocalFile(file.fileName</a:t>
            </a:r>
            <a:r>
              <a:rPr lang="fi-FI" sz="1200" dirty="0"/>
              <a:t>()))) </a:t>
            </a:r>
          </a:p>
          <a:p>
            <a:r>
              <a:rPr lang="fi-FI" sz="1200" dirty="0">
                <a:solidFill>
                  <a:srgbClr val="000080"/>
                </a:solidFill>
              </a:rPr>
              <a:t>    </a:t>
            </a:r>
            <a:r>
              <a:rPr lang="fi-FI" sz="1200" dirty="0" err="1">
                <a:solidFill>
                  <a:srgbClr val="000080"/>
                </a:solidFill>
              </a:rPr>
              <a:t>qDebug</a:t>
            </a:r>
            <a:r>
              <a:rPr lang="fi-FI" sz="1200" dirty="0"/>
              <a:t>()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&lt;&lt;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"</a:t>
            </a:r>
            <a:r>
              <a:rPr lang="fi-FI" sz="1200" dirty="0" err="1"/>
              <a:t>instance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document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is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valid</a:t>
            </a:r>
            <a:r>
              <a:rPr lang="fi-FI" sz="1200" dirty="0"/>
              <a:t>"; </a:t>
            </a:r>
          </a:p>
          <a:p>
            <a:r>
              <a:rPr lang="fi-FI" sz="1200" dirty="0" err="1">
                <a:solidFill>
                  <a:srgbClr val="808000"/>
                </a:solidFill>
              </a:rPr>
              <a:t>else</a:t>
            </a:r>
            <a:r>
              <a:rPr lang="fi-FI" sz="1200" dirty="0"/>
              <a:t> </a:t>
            </a:r>
          </a:p>
          <a:p>
            <a:r>
              <a:rPr lang="fi-FI" sz="1200" dirty="0">
                <a:solidFill>
                  <a:srgbClr val="000080"/>
                </a:solidFill>
              </a:rPr>
              <a:t>    </a:t>
            </a:r>
            <a:r>
              <a:rPr lang="fi-FI" sz="1200" dirty="0" err="1">
                <a:solidFill>
                  <a:srgbClr val="000080"/>
                </a:solidFill>
              </a:rPr>
              <a:t>qDebug</a:t>
            </a:r>
            <a:r>
              <a:rPr lang="fi-FI" sz="1200" dirty="0"/>
              <a:t>()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&lt;&lt;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"</a:t>
            </a:r>
            <a:r>
              <a:rPr lang="fi-FI" sz="1200" dirty="0" err="1"/>
              <a:t>instance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document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/>
              <a:t>is</a:t>
            </a:r>
            <a:r>
              <a:rPr lang="fi-FI" sz="1200" dirty="0">
                <a:solidFill>
                  <a:srgbClr val="C0C0C0"/>
                </a:solidFill>
              </a:rPr>
              <a:t> </a:t>
            </a:r>
            <a:r>
              <a:rPr lang="fi-FI" sz="1200" dirty="0" err="1"/>
              <a:t>invalid</a:t>
            </a:r>
            <a:r>
              <a:rPr lang="fi-FI" sz="1200" dirty="0"/>
              <a:t>";</a:t>
            </a:r>
          </a:p>
        </p:txBody>
      </p:sp>
    </p:spTree>
    <p:extLst>
      <p:ext uri="{BB962C8B-B14F-4D97-AF65-F5344CB8AC3E}">
        <p14:creationId xmlns:p14="http://schemas.microsoft.com/office/powerpoint/2010/main" val="664161845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Validating a Document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Documents are also represented using URIs:</a:t>
            </a:r>
          </a:p>
          <a:p>
            <a:endParaRPr lang="en-US" dirty="0"/>
          </a:p>
          <a:p>
            <a:r>
              <a:rPr lang="en-US" dirty="0"/>
              <a:t>Can use the URI to locate the document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QXmlSchemaValidator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::validate(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QUrl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(...))</a:t>
            </a:r>
          </a:p>
          <a:p>
            <a:pPr lvl="1"/>
            <a:r>
              <a:rPr lang="en-US" dirty="0"/>
              <a:t>Uses the URI as a URL.</a:t>
            </a:r>
          </a:p>
          <a:p>
            <a:pPr lvl="1"/>
            <a:r>
              <a:rPr lang="en-US" dirty="0"/>
              <a:t>The document will be fetched over the network.</a:t>
            </a:r>
          </a:p>
          <a:p>
            <a:endParaRPr lang="en-US" dirty="0"/>
          </a:p>
          <a:p>
            <a:r>
              <a:rPr lang="en-US" dirty="0"/>
              <a:t>Can be read and validated from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QIODevice</a:t>
            </a:r>
            <a:r>
              <a:rPr lang="en-US" dirty="0"/>
              <a:t> or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QByteArray</a:t>
            </a:r>
            <a:r>
              <a:rPr lang="en-US" dirty="0"/>
              <a:t>: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QXmlSchemaValidator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::validate(device,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QUrl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(...))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QXmlSchemaValidator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::validate(bytes,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QUrl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(...))</a:t>
            </a:r>
          </a:p>
          <a:p>
            <a:pPr lvl="1"/>
            <a:r>
              <a:rPr lang="en-US" dirty="0"/>
              <a:t>The URI passed as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QUrl</a:t>
            </a:r>
            <a:r>
              <a:rPr lang="en-US" dirty="0"/>
              <a:t> is optional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ex-xml-schema</a:t>
            </a:r>
          </a:p>
        </p:txBody>
      </p:sp>
    </p:spTree>
    <p:extLst>
      <p:ext uri="{BB962C8B-B14F-4D97-AF65-F5344CB8AC3E}">
        <p14:creationId xmlns:p14="http://schemas.microsoft.com/office/powerpoint/2010/main" val="168241215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Format to encode object data in JS</a:t>
            </a:r>
          </a:p>
          <a:p>
            <a:r>
              <a:rPr lang="en-US" dirty="0"/>
              <a:t>Six basic types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Bool</a:t>
            </a:r>
            <a:r>
              <a:rPr lang="en-US" dirty="0"/>
              <a:t>, </a:t>
            </a:r>
            <a:r>
              <a:rPr lang="en-US" dirty="0">
                <a:latin typeface="Courier New"/>
                <a:cs typeface="Courier New"/>
              </a:rPr>
              <a:t>double</a:t>
            </a:r>
            <a:r>
              <a:rPr lang="en-US" dirty="0"/>
              <a:t>, </a:t>
            </a:r>
            <a:r>
              <a:rPr lang="en-US" dirty="0">
                <a:latin typeface="Courier New"/>
                <a:cs typeface="Courier New"/>
              </a:rPr>
              <a:t>string</a:t>
            </a:r>
            <a:r>
              <a:rPr lang="en-US" dirty="0"/>
              <a:t>, </a:t>
            </a:r>
            <a:r>
              <a:rPr lang="en-US" dirty="0">
                <a:latin typeface="Courier New"/>
                <a:cs typeface="Courier New"/>
              </a:rPr>
              <a:t>array []</a:t>
            </a:r>
            <a:r>
              <a:rPr lang="en-US" dirty="0"/>
              <a:t>, </a:t>
            </a:r>
            <a:r>
              <a:rPr lang="en-US" dirty="0">
                <a:latin typeface="Courier New"/>
                <a:cs typeface="Courier New"/>
              </a:rPr>
              <a:t>object {}</a:t>
            </a:r>
            <a:r>
              <a:rPr lang="en-US" dirty="0"/>
              <a:t>, </a:t>
            </a:r>
            <a:r>
              <a:rPr lang="en-US" dirty="0">
                <a:latin typeface="Courier New"/>
                <a:cs typeface="Courier New"/>
              </a:rPr>
              <a:t>null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90465" y="2404183"/>
            <a:ext cx="7188274" cy="22664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109537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sz="1400"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40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20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00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dirty="0">
                <a:solidFill>
                  <a:srgbClr val="800080"/>
                </a:solidFill>
              </a:rPr>
              <a:t>{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dirty="0">
                <a:solidFill>
                  <a:srgbClr val="800080"/>
                </a:solidFill>
              </a:rPr>
              <a:t>    “key1”: “value1”,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dirty="0">
                <a:solidFill>
                  <a:srgbClr val="800080"/>
                </a:solidFill>
              </a:rPr>
              <a:t>    “key2”: “value2”,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dirty="0">
                <a:solidFill>
                  <a:srgbClr val="800080"/>
                </a:solidFill>
              </a:rPr>
              <a:t>    “</a:t>
            </a:r>
            <a:r>
              <a:rPr lang="en-US" dirty="0" err="1">
                <a:solidFill>
                  <a:srgbClr val="800080"/>
                </a:solidFill>
              </a:rPr>
              <a:t>objectKey</a:t>
            </a:r>
            <a:r>
              <a:rPr lang="en-US" dirty="0">
                <a:solidFill>
                  <a:srgbClr val="800080"/>
                </a:solidFill>
              </a:rPr>
              <a:t>”: {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dirty="0">
                <a:solidFill>
                  <a:srgbClr val="800080"/>
                </a:solidFill>
              </a:rPr>
              <a:t>        “key4”: “value4”,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dirty="0">
                <a:solidFill>
                  <a:srgbClr val="800080"/>
                </a:solidFill>
              </a:rPr>
              <a:t>        “key5”: “value5”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dirty="0">
                <a:solidFill>
                  <a:srgbClr val="800080"/>
                </a:solidFill>
              </a:rPr>
              <a:t>    },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dirty="0">
                <a:solidFill>
                  <a:srgbClr val="800080"/>
                </a:solidFill>
              </a:rPr>
              <a:t>    etc.</a:t>
            </a:r>
          </a:p>
        </p:txBody>
      </p:sp>
    </p:spTree>
    <p:extLst>
      <p:ext uri="{BB962C8B-B14F-4D97-AF65-F5344CB8AC3E}">
        <p14:creationId xmlns:p14="http://schemas.microsoft.com/office/powerpoint/2010/main" val="952629874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125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Parsing with </a:t>
            </a:r>
            <a:r>
              <a:rPr lang="en-US" dirty="0" err="1"/>
              <a:t>QJsonDocument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Provides APIs to parse, modify, and save JSON data</a:t>
            </a:r>
          </a:p>
          <a:p>
            <a:endParaRPr lang="en-US" dirty="0"/>
          </a:p>
          <a:p>
            <a:r>
              <a:rPr lang="en-US" dirty="0"/>
              <a:t>Speed optimized binary format that is directly memory map-able and very fast to access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QJsonDocument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fromJson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/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toJson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lvl="1"/>
            <a:r>
              <a:rPr lang="en-US" dirty="0"/>
              <a:t>Parses UTF-8 encoded JSON document to the binary format and back</a:t>
            </a:r>
          </a:p>
          <a:p>
            <a:pPr lvl="1"/>
            <a:endParaRPr lang="en-US" dirty="0"/>
          </a:p>
          <a:p>
            <a:r>
              <a:rPr lang="en-US" dirty="0"/>
              <a:t>The document contains an array or an object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QJsonArray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/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QJsonObject</a:t>
            </a:r>
            <a:r>
              <a:rPr lang="en-US" dirty="0"/>
              <a:t> classes provide API to parse and modify the content</a:t>
            </a:r>
          </a:p>
          <a:p>
            <a:pPr lvl="1"/>
            <a:r>
              <a:rPr lang="en-US" dirty="0"/>
              <a:t>An object contains key-value pairs, where a value can be an array, object or any of the basic types</a:t>
            </a:r>
          </a:p>
          <a:p>
            <a:pPr lvl="1"/>
            <a:r>
              <a:rPr lang="en-US" dirty="0"/>
              <a:t>The easiest way to parse arrays or objects is to use iterators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17778" y="4183507"/>
            <a:ext cx="8170204" cy="8372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109537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sz="1400"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40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20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00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 err="1">
                <a:solidFill>
                  <a:srgbClr val="800080"/>
                </a:solidFill>
              </a:rPr>
              <a:t>QJsonObject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0000"/>
                </a:solidFill>
              </a:rPr>
              <a:t>jsonObject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document.object</a:t>
            </a:r>
            <a:r>
              <a:rPr lang="en-US" sz="1200" dirty="0">
                <a:solidFill>
                  <a:srgbClr val="000000"/>
                </a:solidFill>
              </a:rPr>
              <a:t>());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808000"/>
                </a:solidFill>
              </a:rPr>
              <a:t>if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jsonObject.contains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>
                <a:solidFill>
                  <a:srgbClr val="008000"/>
                </a:solidFill>
              </a:rPr>
              <a:t>“key1"</a:t>
            </a:r>
            <a:r>
              <a:rPr lang="en-US" sz="1200" dirty="0">
                <a:solidFill>
                  <a:srgbClr val="000000"/>
                </a:solidFill>
              </a:rPr>
              <a:t>))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C0C0C0"/>
                </a:solidFill>
              </a:rPr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QJsonValue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value(</a:t>
            </a:r>
            <a:r>
              <a:rPr lang="en-US" sz="1200" dirty="0" err="1">
                <a:solidFill>
                  <a:srgbClr val="000000"/>
                </a:solidFill>
              </a:rPr>
              <a:t>jsonObject.take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>
                <a:solidFill>
                  <a:srgbClr val="008000"/>
                </a:solidFill>
              </a:rPr>
              <a:t>“key1"</a:t>
            </a:r>
            <a:r>
              <a:rPr lang="en-US" sz="1200" dirty="0">
                <a:solidFill>
                  <a:srgbClr val="000000"/>
                </a:solidFill>
              </a:rPr>
              <a:t>));</a:t>
            </a:r>
            <a:endParaRPr lang="en-US" sz="1200" dirty="0">
              <a:solidFill>
                <a:srgbClr val="800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61201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126</a:t>
            </a:fld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63308" y="268761"/>
            <a:ext cx="8668181" cy="46955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109537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sz="1400"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40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20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00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808000"/>
                </a:solidFill>
              </a:rPr>
              <a:t>void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0000"/>
                </a:solidFill>
              </a:rPr>
              <a:t>parseObject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QJsonObject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&amp;object,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QXmlStreamWriter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&amp;writer)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800080"/>
                </a:solidFill>
              </a:rPr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QStringList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keys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0000"/>
                </a:solidFill>
              </a:rPr>
              <a:t>object.keys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800080"/>
                </a:solidFill>
              </a:rPr>
              <a:t>    for 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QString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&amp;key 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keys)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        </a:t>
            </a:r>
            <a:r>
              <a:rPr lang="en-US" sz="1200" dirty="0" err="1">
                <a:solidFill>
                  <a:srgbClr val="000000"/>
                </a:solidFill>
              </a:rPr>
              <a:t>writer.writeStartElement</a:t>
            </a:r>
            <a:r>
              <a:rPr lang="en-US" sz="1200" dirty="0">
                <a:solidFill>
                  <a:srgbClr val="000000"/>
                </a:solidFill>
              </a:rPr>
              <a:t>(key);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        </a:t>
            </a:r>
            <a:r>
              <a:rPr lang="en-US" sz="1200" dirty="0" err="1">
                <a:solidFill>
                  <a:srgbClr val="000000"/>
                </a:solidFill>
              </a:rPr>
              <a:t>parseValue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object.value</a:t>
            </a:r>
            <a:r>
              <a:rPr lang="en-US" sz="1200" dirty="0">
                <a:solidFill>
                  <a:srgbClr val="000000"/>
                </a:solidFill>
              </a:rPr>
              <a:t>(key),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writer);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    </a:t>
            </a:r>
            <a:r>
              <a:rPr lang="en-US" sz="1200" dirty="0" err="1">
                <a:solidFill>
                  <a:srgbClr val="000000"/>
                </a:solidFill>
              </a:rPr>
              <a:t>writer.writeEndElement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    }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}</a:t>
            </a:r>
            <a:endParaRPr lang="en-US" sz="1200" dirty="0">
              <a:solidFill>
                <a:srgbClr val="808000"/>
              </a:solidFill>
            </a:endParaRP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808000"/>
                </a:solidFill>
              </a:rPr>
              <a:t>void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0000"/>
                </a:solidFill>
              </a:rPr>
              <a:t>parseValue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QJsonValue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&amp;value,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QXmlStreamWriter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&amp;writer)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808000"/>
                </a:solidFill>
              </a:rPr>
              <a:t>    if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value.isArray</a:t>
            </a:r>
            <a:r>
              <a:rPr lang="en-US" sz="1200" dirty="0">
                <a:solidFill>
                  <a:srgbClr val="000000"/>
                </a:solidFill>
              </a:rPr>
              <a:t>())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        </a:t>
            </a:r>
            <a:r>
              <a:rPr lang="en-US" sz="1200" dirty="0" err="1">
                <a:solidFill>
                  <a:srgbClr val="000000"/>
                </a:solidFill>
              </a:rPr>
              <a:t>parseArray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value.toArray</a:t>
            </a:r>
            <a:r>
              <a:rPr lang="en-US" sz="1200" dirty="0">
                <a:solidFill>
                  <a:srgbClr val="000000"/>
                </a:solidFill>
              </a:rPr>
              <a:t>(),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writer);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808000"/>
                </a:solidFill>
              </a:rPr>
              <a:t>    else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if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value.isObject</a:t>
            </a:r>
            <a:r>
              <a:rPr lang="en-US" sz="1200" dirty="0">
                <a:solidFill>
                  <a:srgbClr val="000000"/>
                </a:solidFill>
              </a:rPr>
              <a:t>())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        </a:t>
            </a:r>
            <a:r>
              <a:rPr lang="en-US" sz="1200" dirty="0" err="1">
                <a:solidFill>
                  <a:srgbClr val="000000"/>
                </a:solidFill>
              </a:rPr>
              <a:t>parseObject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value.toObject</a:t>
            </a:r>
            <a:r>
              <a:rPr lang="en-US" sz="1200" dirty="0">
                <a:solidFill>
                  <a:srgbClr val="000000"/>
                </a:solidFill>
              </a:rPr>
              <a:t>(),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writer);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808000"/>
                </a:solidFill>
              </a:rPr>
              <a:t>    else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if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value.isBool</a:t>
            </a:r>
            <a:r>
              <a:rPr lang="en-US" sz="1200" dirty="0">
                <a:solidFill>
                  <a:srgbClr val="000000"/>
                </a:solidFill>
              </a:rPr>
              <a:t>())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808000"/>
                </a:solidFill>
              </a:rPr>
              <a:t>        if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value.toBool</a:t>
            </a:r>
            <a:r>
              <a:rPr lang="en-US" sz="1200" dirty="0">
                <a:solidFill>
                  <a:srgbClr val="000000"/>
                </a:solidFill>
              </a:rPr>
              <a:t>())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            </a:t>
            </a:r>
            <a:r>
              <a:rPr lang="en-US" sz="1200" dirty="0" err="1">
                <a:solidFill>
                  <a:srgbClr val="000000"/>
                </a:solidFill>
              </a:rPr>
              <a:t>writer.writeCharacters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>
                <a:solidFill>
                  <a:srgbClr val="008000"/>
                </a:solidFill>
              </a:rPr>
              <a:t>"true"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808000"/>
                </a:solidFill>
              </a:rPr>
              <a:t>        else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            </a:t>
            </a:r>
            <a:r>
              <a:rPr lang="en-US" sz="1200" dirty="0" err="1">
                <a:solidFill>
                  <a:srgbClr val="000000"/>
                </a:solidFill>
              </a:rPr>
              <a:t>writer.writeCharacters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>
                <a:solidFill>
                  <a:srgbClr val="008000"/>
                </a:solidFill>
              </a:rPr>
              <a:t>"false"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/>
              <a:t> 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    }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    // and so on for double and undefined types</a:t>
            </a:r>
          </a:p>
          <a:p>
            <a:pPr marL="0" lvl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</a:pPr>
            <a:r>
              <a:rPr lang="en-US" sz="1200" dirty="0">
                <a:solidFill>
                  <a:srgbClr val="000000"/>
                </a:solidFill>
              </a:rPr>
              <a:t>}</a:t>
            </a:r>
            <a:endParaRPr lang="en-US" sz="1200" dirty="0">
              <a:solidFill>
                <a:srgbClr val="80008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</a:t>
            </a: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json</a:t>
            </a: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-to-xml</a:t>
            </a:r>
          </a:p>
        </p:txBody>
      </p:sp>
    </p:spTree>
    <p:extLst>
      <p:ext uri="{BB962C8B-B14F-4D97-AF65-F5344CB8AC3E}">
        <p14:creationId xmlns:p14="http://schemas.microsoft.com/office/powerpoint/2010/main" val="2624970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XML stream reader and writer provide typically always the best performance</a:t>
            </a:r>
          </a:p>
          <a:p>
            <a:pPr lvl="1"/>
            <a:r>
              <a:rPr lang="en-US" dirty="0"/>
              <a:t>However, the performance is benchmarked to be slower compared to </a:t>
            </a:r>
            <a:r>
              <a:rPr lang="en-US" dirty="0" err="1"/>
              <a:t>xmllib</a:t>
            </a:r>
            <a:r>
              <a:rPr lang="en-US" dirty="0"/>
              <a:t>, for example (10-50%)</a:t>
            </a:r>
          </a:p>
          <a:p>
            <a:endParaRPr lang="en-US" dirty="0"/>
          </a:p>
          <a:p>
            <a:r>
              <a:rPr lang="en-US" dirty="0"/>
              <a:t>DOM tree provides rather good performance, because all data access may be done in memory</a:t>
            </a:r>
          </a:p>
          <a:p>
            <a:pPr lvl="1"/>
            <a:r>
              <a:rPr lang="en-US" dirty="0"/>
              <a:t>However, slows done with large (&gt;10 MB) XML documents</a:t>
            </a:r>
          </a:p>
          <a:p>
            <a:endParaRPr lang="en-US" dirty="0"/>
          </a:p>
          <a:p>
            <a:r>
              <a:rPr lang="en-US" dirty="0"/>
              <a:t>SAX performance is the worst and the idea is to make porting easier</a:t>
            </a:r>
          </a:p>
          <a:p>
            <a:pPr lvl="1"/>
            <a:r>
              <a:rPr lang="en-US" dirty="0"/>
              <a:t>Now you should port directly using stream reader and writer</a:t>
            </a:r>
          </a:p>
          <a:p>
            <a:pPr lvl="1"/>
            <a:endParaRPr lang="en-US" dirty="0"/>
          </a:p>
          <a:p>
            <a:r>
              <a:rPr lang="en-US" dirty="0"/>
              <a:t>JSON handling is better optimized than DOM tree as an internal binary data format is used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323947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alternatives are there to parse XML in Qt?</a:t>
            </a:r>
          </a:p>
          <a:p>
            <a:r>
              <a:rPr lang="en-US" dirty="0"/>
              <a:t>When would you benefit using XQuery and </a:t>
            </a:r>
            <a:r>
              <a:rPr lang="en-US" dirty="0" err="1"/>
              <a:t>XPath</a:t>
            </a:r>
            <a:r>
              <a:rPr lang="en-US" dirty="0"/>
              <a:t> compared to XML stream reader and writer?</a:t>
            </a:r>
          </a:p>
          <a:p>
            <a:r>
              <a:rPr lang="en-US" dirty="0"/>
              <a:t>What makes XML stream reader memory efficient?</a:t>
            </a:r>
          </a:p>
          <a:p>
            <a:r>
              <a:rPr lang="en-US" dirty="0"/>
              <a:t>How JSON processing is optimized in Qt?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73019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provides four ways for parsing XML</a:t>
            </a:r>
          </a:p>
          <a:p>
            <a:pPr lvl="1"/>
            <a:r>
              <a:rPr lang="en-US" dirty="0"/>
              <a:t>XML stream reader and writer </a:t>
            </a:r>
          </a:p>
          <a:p>
            <a:pPr lvl="1"/>
            <a:r>
              <a:rPr lang="en-US" dirty="0"/>
              <a:t>SAX parser</a:t>
            </a:r>
          </a:p>
          <a:p>
            <a:pPr lvl="1"/>
            <a:r>
              <a:rPr lang="en-US" dirty="0"/>
              <a:t>XML parsing using the DOM tree</a:t>
            </a:r>
          </a:p>
          <a:p>
            <a:pPr lvl="1"/>
            <a:r>
              <a:rPr lang="en-US" dirty="0"/>
              <a:t>Parsing with XQuery and </a:t>
            </a:r>
            <a:r>
              <a:rPr lang="en-US" dirty="0" err="1"/>
              <a:t>QPath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SAX parser and DOM tree are deprecated and they should be used in legacy code only </a:t>
            </a:r>
          </a:p>
          <a:p>
            <a:endParaRPr lang="en-US" dirty="0"/>
          </a:p>
          <a:p>
            <a:r>
              <a:rPr lang="en-US" dirty="0"/>
              <a:t>Performance wise XML stream reader / writer provides typically the best performance </a:t>
            </a:r>
          </a:p>
          <a:p>
            <a:pPr lvl="1"/>
            <a:r>
              <a:rPr lang="en-US" dirty="0"/>
              <a:t>Typical use case is recursive XML parsing </a:t>
            </a:r>
          </a:p>
          <a:p>
            <a:endParaRPr lang="en-US" dirty="0"/>
          </a:p>
          <a:p>
            <a:r>
              <a:rPr lang="en-US" dirty="0"/>
              <a:t>XQuery provides more convenient way for parsing than XML stream reader, if only certain data is relevant from the XML document </a:t>
            </a:r>
          </a:p>
          <a:p>
            <a:pPr lvl="1"/>
            <a:r>
              <a:rPr lang="en-US" dirty="0"/>
              <a:t>Fetch all elements, where data values satisfy a required condition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84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Loading and Unloading Libraries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2199273"/>
          </a:xfrm>
        </p:spPr>
        <p:txBody>
          <a:bodyPr/>
          <a:lstStyle/>
          <a:p>
            <a:r>
              <a:rPr lang="en-US" dirty="0" err="1">
                <a:latin typeface="Courier New"/>
                <a:cs typeface="Courier New"/>
              </a:rPr>
              <a:t>QLibrary</a:t>
            </a:r>
            <a:r>
              <a:rPr lang="en-US" dirty="0"/>
              <a:t> allows dynamic explicit library loading/unloading 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QLibrary</a:t>
            </a:r>
            <a:r>
              <a:rPr lang="en-US" dirty="0">
                <a:latin typeface="Courier New"/>
                <a:cs typeface="Courier New"/>
              </a:rPr>
              <a:t> library("</a:t>
            </a:r>
            <a:r>
              <a:rPr lang="en-US" dirty="0" err="1">
                <a:latin typeface="Courier New"/>
                <a:cs typeface="Courier New"/>
              </a:rPr>
              <a:t>simpleLibrary</a:t>
            </a:r>
            <a:r>
              <a:rPr lang="en-US" dirty="0">
                <a:latin typeface="Courier New"/>
                <a:cs typeface="Courier New"/>
              </a:rPr>
              <a:t>"); // Or use absolute path</a:t>
            </a:r>
          </a:p>
          <a:p>
            <a:pPr lvl="1"/>
            <a:r>
              <a:rPr lang="en-US" dirty="0"/>
              <a:t>Overloaded constructor can be used to give the version number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fileName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returns the full library name, if the load was successful </a:t>
            </a:r>
          </a:p>
          <a:p>
            <a:pPr lvl="1"/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resolve() </a:t>
            </a:r>
            <a:r>
              <a:rPr lang="en-US" dirty="0"/>
              <a:t>resolves symbols, exported as C functions from the library</a:t>
            </a:r>
          </a:p>
          <a:p>
            <a:pPr lvl="1"/>
            <a:r>
              <a:rPr lang="en-US" dirty="0"/>
              <a:t>It also loads the library, if needed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extern "C” SHARED_EXPORT double </a:t>
            </a:r>
            <a:r>
              <a:rPr lang="en-US" dirty="0" err="1">
                <a:latin typeface="Courier New"/>
                <a:cs typeface="Courier New"/>
              </a:rPr>
              <a:t>pow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int</a:t>
            </a:r>
            <a:r>
              <a:rPr lang="en-US" dirty="0">
                <a:latin typeface="Courier New"/>
                <a:cs typeface="Courier New"/>
              </a:rPr>
              <a:t> a, </a:t>
            </a:r>
            <a:r>
              <a:rPr lang="en-US" dirty="0" err="1">
                <a:latin typeface="Courier New"/>
                <a:cs typeface="Courier New"/>
              </a:rPr>
              <a:t>int</a:t>
            </a:r>
            <a:r>
              <a:rPr lang="en-US" dirty="0">
                <a:latin typeface="Courier New"/>
                <a:cs typeface="Courier New"/>
              </a:rPr>
              <a:t> b) { 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ex-dynamic-loading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4164" y="3570111"/>
            <a:ext cx="8116503" cy="15804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117226" tIns="58613" rIns="117226" bIns="58613" rtlCol="0">
            <a:no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QLibrary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library(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simpleLibrary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/>
                <a:cs typeface="Courier New"/>
              </a:rPr>
              <a:t>typedef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double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(*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PowerFunction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)(</a:t>
            </a:r>
            <a:r>
              <a:rPr lang="en-US" sz="1200" dirty="0" err="1">
                <a:latin typeface="Courier New"/>
                <a:cs typeface="Courier New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PowerFunction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power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PowerFunction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library.resolve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pow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if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(power)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endParaRPr lang="en-US" sz="12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000080"/>
                </a:solidFill>
                <a:latin typeface="Courier New"/>
                <a:cs typeface="Courier New"/>
              </a:rPr>
              <a:t>qDebug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power(</a:t>
            </a:r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5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-</a:t>
            </a:r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3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);</a:t>
            </a:r>
            <a:endParaRPr lang="en-US" sz="1200" dirty="0"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else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000080"/>
                </a:solidFill>
                <a:latin typeface="Courier New"/>
                <a:cs typeface="Courier New"/>
              </a:rPr>
              <a:t>qDebug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"Library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load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failed:"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library.errorString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();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br>
              <a:rPr lang="en-US" sz="1200" dirty="0">
                <a:latin typeface="Courier New"/>
                <a:cs typeface="Courier New"/>
              </a:rPr>
            </a:br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91649646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– Reading and Writing Xml Keys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/>
                <a:cs typeface="Courier New"/>
              </a:rPr>
              <a:t>KeyEngine</a:t>
            </a:r>
            <a:r>
              <a:rPr lang="en-US" dirty="0"/>
              <a:t> class allows storing key-value pairs</a:t>
            </a:r>
          </a:p>
          <a:p>
            <a:r>
              <a:rPr lang="en-US" dirty="0"/>
              <a:t>Your task to write XML read/write </a:t>
            </a:r>
            <a:r>
              <a:rPr lang="en-US" dirty="0" err="1"/>
              <a:t>backends</a:t>
            </a:r>
            <a:endParaRPr lang="en-US" dirty="0"/>
          </a:p>
          <a:p>
            <a:endParaRPr lang="en-US" dirty="0"/>
          </a:p>
          <a:p>
            <a:r>
              <a:rPr lang="en-US" dirty="0"/>
              <a:t>XML Format shall be: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&lt;?xml version="1.0" encoding="UTF-8"?&gt;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&lt;keys version="1.0”&gt;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	&lt;item key="Key-0"&gt;Value-0&lt;/item&gt;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	&lt;item key="Key-1"&gt;Value-1&lt;/item&gt;	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	…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	&lt;item key="Key-9"&gt;Value-9&lt;/item&gt;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&lt;/keys&gt;     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fi-FI" sz="1400" dirty="0" err="1">
                <a:latin typeface="Open Sans Light"/>
                <a:cs typeface="Open Sans Light"/>
              </a:rPr>
              <a:t>lab-xmlkeys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94152809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SCXML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450436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SCXML</a:t>
            </a:r>
          </a:p>
          <a:p>
            <a:r>
              <a:rPr lang="en-US" dirty="0" err="1"/>
              <a:t>QScxmlStateMachine</a:t>
            </a:r>
            <a:endParaRPr lang="en-US" dirty="0"/>
          </a:p>
          <a:p>
            <a:r>
              <a:rPr lang="en-US" dirty="0"/>
              <a:t>Data Models</a:t>
            </a:r>
          </a:p>
          <a:p>
            <a:r>
              <a:rPr lang="en-US" dirty="0"/>
              <a:t>Invoking Services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410297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…Qt SCXML support </a:t>
            </a:r>
          </a:p>
          <a:p>
            <a:r>
              <a:rPr lang="en-US" dirty="0"/>
              <a:t>…essential classes and QML types to access state machines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456188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134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SCXML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Allows creating state machines statically (during build time) or dynamically (run-time) from SCXML files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Both C++ and QML types provided </a:t>
            </a:r>
          </a:p>
          <a:p>
            <a:pPr lvl="1"/>
            <a:endParaRPr lang="en-US" dirty="0"/>
          </a:p>
          <a:p>
            <a:r>
              <a:rPr lang="en-US" dirty="0"/>
              <a:t>Allows clear separation of an application UI and application logic </a:t>
            </a:r>
          </a:p>
          <a:p>
            <a:endParaRPr lang="en-US" dirty="0"/>
          </a:p>
          <a:p>
            <a:r>
              <a:rPr lang="en-US" dirty="0"/>
              <a:t>Based on the meta-object system</a:t>
            </a:r>
          </a:p>
          <a:p>
            <a:pPr lvl="1"/>
            <a:r>
              <a:rPr lang="en-US" dirty="0"/>
              <a:t>State transition can be triggered by a signal</a:t>
            </a:r>
          </a:p>
          <a:p>
            <a:pPr lvl="1"/>
            <a:r>
              <a:rPr lang="en-US" dirty="0"/>
              <a:t>Property values may be set and methods may be invoked in states</a:t>
            </a:r>
          </a:p>
        </p:txBody>
      </p:sp>
    </p:spTree>
    <p:extLst>
      <p:ext uri="{BB962C8B-B14F-4D97-AF65-F5344CB8AC3E}">
        <p14:creationId xmlns:p14="http://schemas.microsoft.com/office/powerpoint/2010/main" val="3114347321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SCXML Specification Briefly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http://www.w3.org/TR/scxml/</a:t>
            </a:r>
            <a:endParaRPr lang="en-US" dirty="0"/>
          </a:p>
          <a:p>
            <a:endParaRPr lang="en-US" dirty="0"/>
          </a:p>
          <a:p>
            <a:r>
              <a:rPr lang="en-US" dirty="0"/>
              <a:t>States</a:t>
            </a:r>
          </a:p>
          <a:p>
            <a:pPr lvl="1"/>
            <a:r>
              <a:rPr lang="en-US" dirty="0"/>
              <a:t>Can be nested, can be parallel</a:t>
            </a:r>
          </a:p>
          <a:p>
            <a:pPr lvl="1"/>
            <a:r>
              <a:rPr lang="en-US" dirty="0"/>
              <a:t>May be initial, final or history state</a:t>
            </a:r>
          </a:p>
          <a:p>
            <a:pPr lvl="1"/>
            <a:r>
              <a:rPr lang="en-US" dirty="0"/>
              <a:t>May invoke external services, Qt supports only other another SCXML state machine  </a:t>
            </a:r>
          </a:p>
          <a:p>
            <a:pPr lvl="1"/>
            <a:r>
              <a:rPr lang="en-US" dirty="0"/>
              <a:t>May contain transitions</a:t>
            </a:r>
          </a:p>
          <a:p>
            <a:pPr marL="457200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&lt;state id=”state1" initial=”state11"&gt; </a:t>
            </a:r>
          </a:p>
          <a:p>
            <a:pPr marL="457200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    &lt;state id=”state11”&gt;</a:t>
            </a:r>
          </a:p>
          <a:p>
            <a:pPr lvl="1"/>
            <a:endParaRPr lang="en-US" dirty="0"/>
          </a:p>
          <a:p>
            <a:r>
              <a:rPr lang="en-US" dirty="0"/>
              <a:t>Transitions</a:t>
            </a:r>
          </a:p>
          <a:p>
            <a:pPr lvl="1"/>
            <a:r>
              <a:rPr lang="en-US" dirty="0"/>
              <a:t>Triggered by an event</a:t>
            </a:r>
          </a:p>
          <a:p>
            <a:pPr lvl="1"/>
            <a:r>
              <a:rPr lang="en-US" dirty="0"/>
              <a:t>May have a condition</a:t>
            </a:r>
          </a:p>
          <a:p>
            <a:pPr marL="457200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&lt;transition event=”</a:t>
            </a:r>
            <a:r>
              <a:rPr lang="en-US" sz="1200" dirty="0" err="1">
                <a:latin typeface="Courier New"/>
                <a:cs typeface="Courier New"/>
              </a:rPr>
              <a:t>someEvent</a:t>
            </a:r>
            <a:r>
              <a:rPr lang="en-US" sz="1200" dirty="0">
                <a:latin typeface="Courier New"/>
                <a:cs typeface="Courier New"/>
              </a:rPr>
              <a:t>" </a:t>
            </a:r>
            <a:r>
              <a:rPr lang="en-US" sz="1200" dirty="0" err="1">
                <a:latin typeface="Courier New"/>
                <a:cs typeface="Courier New"/>
              </a:rPr>
              <a:t>cond</a:t>
            </a:r>
            <a:r>
              <a:rPr lang="en-US" sz="1200" dirty="0">
                <a:latin typeface="Courier New"/>
                <a:cs typeface="Courier New"/>
              </a:rPr>
              <a:t>="In(’</a:t>
            </a:r>
            <a:r>
              <a:rPr lang="en-US" sz="1200" dirty="0" err="1">
                <a:latin typeface="Courier New"/>
                <a:cs typeface="Courier New"/>
              </a:rPr>
              <a:t>someParallelState</a:t>
            </a:r>
            <a:r>
              <a:rPr lang="en-US" sz="1200" dirty="0">
                <a:latin typeface="Courier New"/>
                <a:cs typeface="Courier New"/>
              </a:rPr>
              <a:t>')" target=”</a:t>
            </a:r>
            <a:r>
              <a:rPr lang="en-US" sz="1200" dirty="0" err="1">
                <a:latin typeface="Courier New"/>
                <a:cs typeface="Courier New"/>
              </a:rPr>
              <a:t>stateX</a:t>
            </a:r>
            <a:r>
              <a:rPr lang="en-US" sz="1200" dirty="0">
                <a:latin typeface="Courier New"/>
                <a:cs typeface="Courier New"/>
              </a:rPr>
              <a:t>"/&gt;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025451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136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SCXML Specification Briefly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States may have executable content inside </a:t>
            </a:r>
            <a:r>
              <a:rPr lang="en-US" dirty="0">
                <a:latin typeface="Courier New"/>
                <a:cs typeface="Courier New"/>
              </a:rPr>
              <a:t>&lt;</a:t>
            </a:r>
            <a:r>
              <a:rPr lang="en-US" dirty="0" err="1">
                <a:latin typeface="Courier New"/>
                <a:cs typeface="Courier New"/>
              </a:rPr>
              <a:t>onentry</a:t>
            </a:r>
            <a:r>
              <a:rPr lang="en-US" dirty="0">
                <a:latin typeface="Courier New"/>
                <a:cs typeface="Courier New"/>
              </a:rPr>
              <a:t>&gt; </a:t>
            </a:r>
            <a:r>
              <a:rPr lang="en-US" dirty="0"/>
              <a:t>and </a:t>
            </a:r>
            <a:r>
              <a:rPr lang="en-US" dirty="0">
                <a:latin typeface="Courier New"/>
                <a:cs typeface="Courier New"/>
              </a:rPr>
              <a:t>&lt;</a:t>
            </a:r>
            <a:r>
              <a:rPr lang="en-US" dirty="0" err="1">
                <a:latin typeface="Courier New"/>
                <a:cs typeface="Courier New"/>
              </a:rPr>
              <a:t>onexit</a:t>
            </a:r>
            <a:r>
              <a:rPr lang="en-US" dirty="0">
                <a:latin typeface="Courier New"/>
                <a:cs typeface="Courier New"/>
              </a:rPr>
              <a:t>&gt; </a:t>
            </a:r>
            <a:r>
              <a:rPr lang="en-US" dirty="0"/>
              <a:t>elements </a:t>
            </a:r>
          </a:p>
          <a:p>
            <a:pPr lvl="1"/>
            <a:r>
              <a:rPr lang="en-US" dirty="0"/>
              <a:t>Raise events - </a:t>
            </a:r>
            <a:r>
              <a:rPr lang="en-US" dirty="0">
                <a:latin typeface="Courier New"/>
                <a:cs typeface="Courier New"/>
              </a:rPr>
              <a:t>&lt;raise event=”</a:t>
            </a:r>
            <a:r>
              <a:rPr lang="en-US" dirty="0" err="1">
                <a:latin typeface="Courier New"/>
                <a:cs typeface="Courier New"/>
              </a:rPr>
              <a:t>anEvent</a:t>
            </a:r>
            <a:r>
              <a:rPr lang="en-US" dirty="0">
                <a:latin typeface="Courier New"/>
                <a:cs typeface="Courier New"/>
              </a:rPr>
              <a:t>"/&gt; </a:t>
            </a:r>
          </a:p>
          <a:p>
            <a:pPr lvl="1"/>
            <a:r>
              <a:rPr lang="en-US" dirty="0"/>
              <a:t>Send events to external systems - </a:t>
            </a:r>
            <a:r>
              <a:rPr lang="en-US" dirty="0">
                <a:latin typeface="Courier New"/>
                <a:cs typeface="Courier New"/>
              </a:rPr>
              <a:t>&lt;send event=”</a:t>
            </a:r>
            <a:r>
              <a:rPr lang="en-US" dirty="0" err="1">
                <a:latin typeface="Courier New"/>
                <a:cs typeface="Courier New"/>
              </a:rPr>
              <a:t>anEvent</a:t>
            </a:r>
            <a:r>
              <a:rPr lang="en-US" dirty="0">
                <a:latin typeface="Courier New"/>
                <a:cs typeface="Courier New"/>
              </a:rPr>
              <a:t>" id=”</a:t>
            </a:r>
            <a:r>
              <a:rPr lang="en-US" dirty="0" err="1">
                <a:latin typeface="Courier New"/>
                <a:cs typeface="Courier New"/>
              </a:rPr>
              <a:t>evId</a:t>
            </a:r>
            <a:r>
              <a:rPr lang="en-US" dirty="0">
                <a:latin typeface="Courier New"/>
                <a:cs typeface="Courier New"/>
              </a:rPr>
              <a:t>" delay=“3s"/&gt; </a:t>
            </a:r>
          </a:p>
          <a:p>
            <a:pPr lvl="2"/>
            <a:r>
              <a:rPr lang="en-US" dirty="0"/>
              <a:t>Event parameter(s) are </a:t>
            </a:r>
            <a:r>
              <a:rPr lang="en-US" dirty="0" err="1">
                <a:latin typeface="Courier New"/>
                <a:cs typeface="Courier New"/>
              </a:rPr>
              <a:t>QVariant</a:t>
            </a:r>
            <a:r>
              <a:rPr lang="en-US" dirty="0">
                <a:latin typeface="Courier New"/>
                <a:cs typeface="Courier New"/>
              </a:rPr>
              <a:t>(Map)</a:t>
            </a:r>
          </a:p>
          <a:p>
            <a:pPr lvl="2"/>
            <a:r>
              <a:rPr lang="en-US" dirty="0"/>
              <a:t>In case of error events, </a:t>
            </a:r>
            <a:r>
              <a:rPr lang="en-US" dirty="0">
                <a:latin typeface="Courier New"/>
                <a:cs typeface="Courier New"/>
              </a:rPr>
              <a:t>_</a:t>
            </a:r>
            <a:r>
              <a:rPr lang="en-US" dirty="0" err="1">
                <a:latin typeface="Courier New"/>
                <a:cs typeface="Courier New"/>
              </a:rPr>
              <a:t>event.errorMessage</a:t>
            </a:r>
            <a:r>
              <a:rPr lang="en-US" dirty="0"/>
              <a:t> contains a more detailed description of an error </a:t>
            </a:r>
          </a:p>
          <a:p>
            <a:pPr lvl="1"/>
            <a:r>
              <a:rPr lang="en-US" dirty="0"/>
              <a:t>Log messages - </a:t>
            </a:r>
            <a:r>
              <a:rPr lang="en-US" dirty="0">
                <a:latin typeface="Courier New"/>
                <a:cs typeface="Courier New"/>
              </a:rPr>
              <a:t>&lt;log label="'result'" </a:t>
            </a:r>
            <a:r>
              <a:rPr lang="en-US" dirty="0" err="1">
                <a:latin typeface="Courier New"/>
                <a:cs typeface="Courier New"/>
              </a:rPr>
              <a:t>expr</a:t>
            </a:r>
            <a:r>
              <a:rPr lang="en-US" dirty="0">
                <a:latin typeface="Courier New"/>
                <a:cs typeface="Courier New"/>
              </a:rPr>
              <a:t>=”1 + 3" /&gt;</a:t>
            </a:r>
          </a:p>
          <a:p>
            <a:pPr lvl="1"/>
            <a:r>
              <a:rPr lang="en-US" dirty="0"/>
              <a:t>Execute scripts- </a:t>
            </a:r>
            <a:r>
              <a:rPr lang="en-US" dirty="0">
                <a:latin typeface="Courier New"/>
                <a:cs typeface="Courier New"/>
              </a:rPr>
              <a:t>&lt;script </a:t>
            </a:r>
            <a:r>
              <a:rPr lang="en-US" dirty="0" err="1">
                <a:latin typeface="Courier New"/>
                <a:cs typeface="Courier New"/>
              </a:rPr>
              <a:t>src</a:t>
            </a:r>
            <a:r>
              <a:rPr lang="en-US" dirty="0">
                <a:latin typeface="Courier New"/>
                <a:cs typeface="Courier New"/>
              </a:rPr>
              <a:t>=“</a:t>
            </a:r>
            <a:r>
              <a:rPr lang="en-US" dirty="0" err="1">
                <a:latin typeface="Courier New"/>
                <a:cs typeface="Courier New"/>
              </a:rPr>
              <a:t>scripts.js</a:t>
            </a:r>
            <a:r>
              <a:rPr lang="en-US" dirty="0">
                <a:latin typeface="Courier New"/>
                <a:cs typeface="Courier New"/>
              </a:rPr>
              <a:t>”&gt; or &lt;script&gt;</a:t>
            </a:r>
            <a:r>
              <a:rPr lang="en-US" dirty="0" err="1">
                <a:latin typeface="Courier New"/>
                <a:cs typeface="Courier New"/>
              </a:rPr>
              <a:t>someVar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cppModelFunction</a:t>
            </a:r>
            <a:r>
              <a:rPr lang="en-US" dirty="0">
                <a:latin typeface="Courier New"/>
                <a:cs typeface="Courier New"/>
              </a:rPr>
              <a:t>()…&lt;/script&gt;</a:t>
            </a:r>
          </a:p>
          <a:p>
            <a:pPr lvl="1"/>
            <a:r>
              <a:rPr lang="en-US" dirty="0"/>
              <a:t>Assign values to a data model - </a:t>
            </a:r>
            <a:r>
              <a:rPr lang="en-US" dirty="0">
                <a:latin typeface="Courier New"/>
                <a:cs typeface="Courier New"/>
              </a:rPr>
              <a:t>&lt;assign location=”</a:t>
            </a:r>
            <a:r>
              <a:rPr lang="en-US" dirty="0" err="1">
                <a:latin typeface="Courier New"/>
                <a:cs typeface="Courier New"/>
              </a:rPr>
              <a:t>dataModel_var</a:t>
            </a:r>
            <a:r>
              <a:rPr lang="en-US" dirty="0">
                <a:latin typeface="Courier New"/>
                <a:cs typeface="Courier New"/>
              </a:rPr>
              <a:t>" </a:t>
            </a:r>
            <a:r>
              <a:rPr lang="en-US" dirty="0" err="1">
                <a:latin typeface="Courier New"/>
                <a:cs typeface="Courier New"/>
              </a:rPr>
              <a:t>expr</a:t>
            </a:r>
            <a:r>
              <a:rPr lang="en-US" dirty="0">
                <a:latin typeface="Courier New"/>
                <a:cs typeface="Courier New"/>
              </a:rPr>
              <a:t>=“1 + 3” /&gt;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States and state machines may have 0 or more data models </a:t>
            </a:r>
          </a:p>
          <a:p>
            <a:pPr lvl="1"/>
            <a:r>
              <a:rPr lang="en-US" dirty="0" err="1"/>
              <a:t>ECMAScript</a:t>
            </a:r>
            <a:r>
              <a:rPr lang="en-US" dirty="0"/>
              <a:t> model - </a:t>
            </a:r>
            <a:r>
              <a:rPr lang="en-US" dirty="0">
                <a:latin typeface="Courier New"/>
                <a:cs typeface="Courier New"/>
              </a:rPr>
              <a:t>&lt;</a:t>
            </a:r>
            <a:r>
              <a:rPr lang="en-US" dirty="0" err="1">
                <a:latin typeface="Courier New"/>
                <a:cs typeface="Courier New"/>
              </a:rPr>
              <a:t>datamodel</a:t>
            </a:r>
            <a:r>
              <a:rPr lang="en-US" dirty="0">
                <a:latin typeface="Courier New"/>
                <a:cs typeface="Courier New"/>
              </a:rPr>
              <a:t>&gt;&lt;data id=”score" </a:t>
            </a:r>
            <a:r>
              <a:rPr lang="en-US" dirty="0" err="1">
                <a:latin typeface="Courier New"/>
                <a:cs typeface="Courier New"/>
              </a:rPr>
              <a:t>expr</a:t>
            </a:r>
            <a:r>
              <a:rPr lang="en-US" dirty="0">
                <a:latin typeface="Courier New"/>
                <a:cs typeface="Courier New"/>
              </a:rPr>
              <a:t>="0"/&gt;&lt;/</a:t>
            </a:r>
            <a:r>
              <a:rPr lang="en-US" dirty="0" err="1">
                <a:latin typeface="Courier New"/>
                <a:cs typeface="Courier New"/>
              </a:rPr>
              <a:t>datamodel</a:t>
            </a:r>
            <a:r>
              <a:rPr lang="en-US" dirty="0">
                <a:latin typeface="Courier New"/>
                <a:cs typeface="Courier New"/>
              </a:rPr>
              <a:t>&gt;</a:t>
            </a:r>
          </a:p>
          <a:p>
            <a:pPr lvl="1"/>
            <a:r>
              <a:rPr lang="en-US" dirty="0"/>
              <a:t>C++ data model - </a:t>
            </a:r>
            <a:r>
              <a:rPr lang="en-US" dirty="0" err="1">
                <a:latin typeface="Courier New"/>
                <a:cs typeface="Courier New"/>
              </a:rPr>
              <a:t>datamodel</a:t>
            </a:r>
            <a:r>
              <a:rPr lang="en-US" dirty="0">
                <a:latin typeface="Courier New"/>
                <a:cs typeface="Courier New"/>
              </a:rPr>
              <a:t>="</a:t>
            </a:r>
            <a:r>
              <a:rPr lang="en-US" dirty="0" err="1">
                <a:latin typeface="Courier New"/>
                <a:cs typeface="Courier New"/>
              </a:rPr>
              <a:t>cplusplus:DataModel:datamodel.h</a:t>
            </a:r>
            <a:r>
              <a:rPr lang="en-US" dirty="0">
                <a:latin typeface="Courier New"/>
                <a:cs typeface="Courier New"/>
              </a:rPr>
              <a:t>”</a:t>
            </a:r>
          </a:p>
          <a:p>
            <a:pPr lvl="1"/>
            <a:r>
              <a:rPr lang="en-US" dirty="0"/>
              <a:t>Null data model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83655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137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SCXML Example 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02724" y="1236912"/>
            <a:ext cx="8425186" cy="37755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109537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sz="1400"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40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20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00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&lt;?xml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version="1.0"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?&gt;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&lt;</a:t>
            </a:r>
            <a:r>
              <a:rPr lang="en-US" sz="1200" dirty="0" err="1">
                <a:solidFill>
                  <a:srgbClr val="808000"/>
                </a:solidFill>
                <a:latin typeface="Courier New"/>
                <a:cs typeface="Courier New"/>
              </a:rPr>
              <a:t>scxml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xmlns</a:t>
            </a:r>
            <a:r>
              <a:rPr lang="en-US" sz="1200" dirty="0"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"http://www.w3.org/2005/07/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scxml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version=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"1.0"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latin typeface="Courier New"/>
                <a:cs typeface="Courier New"/>
              </a:rPr>
              <a:t>        initial=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"wrapper"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datamodel</a:t>
            </a:r>
            <a:r>
              <a:rPr lang="en-US" sz="1200" dirty="0"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ecmascript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name=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CalculatorStateMachine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&lt;</a:t>
            </a:r>
            <a:r>
              <a:rPr lang="en-US" sz="1200" dirty="0" err="1">
                <a:solidFill>
                  <a:srgbClr val="808000"/>
                </a:solidFill>
                <a:latin typeface="Courier New"/>
                <a:cs typeface="Courier New"/>
              </a:rPr>
              <a:t>datamodel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&lt;data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id=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long_expr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/&gt;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&lt;data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id=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short_expr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/&gt;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&lt;data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id=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"res"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/&gt;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&lt;/</a:t>
            </a:r>
            <a:r>
              <a:rPr lang="en-US" sz="1200" dirty="0" err="1">
                <a:solidFill>
                  <a:srgbClr val="808000"/>
                </a:solidFill>
                <a:latin typeface="Courier New"/>
                <a:cs typeface="Courier New"/>
              </a:rPr>
              <a:t>datamodel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&lt;state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id=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"wrapper"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initial=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"on"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&lt;state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id=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"on"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initial=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"ready"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    &lt;</a:t>
            </a:r>
            <a:r>
              <a:rPr lang="en-US" sz="1200" dirty="0" err="1">
                <a:solidFill>
                  <a:srgbClr val="808000"/>
                </a:solidFill>
                <a:latin typeface="Courier New"/>
                <a:cs typeface="Courier New"/>
              </a:rPr>
              <a:t>onentry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        &lt;send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event=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"DISPLAY.UPDATE"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/&gt;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    &lt;/</a:t>
            </a:r>
            <a:r>
              <a:rPr lang="en-US" sz="1200" dirty="0" err="1">
                <a:solidFill>
                  <a:srgbClr val="808000"/>
                </a:solidFill>
                <a:latin typeface="Courier New"/>
                <a:cs typeface="Courier New"/>
              </a:rPr>
              <a:t>onentry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&lt;state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id=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"ready"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initial=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"begin"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    &lt;state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id=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"begin"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        &lt;transition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event=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"OPER.MINUS"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target=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"negated1"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/&gt;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        &lt;</a:t>
            </a:r>
            <a:r>
              <a:rPr lang="en-US" sz="1200" dirty="0" err="1">
                <a:solidFill>
                  <a:srgbClr val="808000"/>
                </a:solidFill>
                <a:latin typeface="Courier New"/>
                <a:cs typeface="Courier New"/>
              </a:rPr>
              <a:t>onentry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            &lt;assign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location=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long_expr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expr</a:t>
            </a:r>
            <a:r>
              <a:rPr lang="en-US" sz="1200" dirty="0"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"''"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/&gt;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            &lt;assign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location=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short_expr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expr</a:t>
            </a:r>
            <a:r>
              <a:rPr lang="en-US" sz="1200" dirty="0"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"0"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/&gt;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endParaRPr lang="en-US" sz="1200" dirty="0">
              <a:solidFill>
                <a:srgbClr val="808000"/>
              </a:solidFill>
              <a:latin typeface="Courier New"/>
              <a:cs typeface="Courier New"/>
            </a:endParaRP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            &lt;send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event=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"DISPLAY.UPDATE"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/&gt;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1665234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138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State Machine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Dynamic creation </a:t>
            </a:r>
          </a:p>
          <a:p>
            <a:pPr lvl="1"/>
            <a:r>
              <a:rPr lang="en-US" sz="1200" dirty="0">
                <a:latin typeface="Courier New"/>
                <a:cs typeface="Courier New"/>
              </a:rPr>
              <a:t>auto *</a:t>
            </a:r>
            <a:r>
              <a:rPr lang="en-US" sz="1200" dirty="0" err="1">
                <a:latin typeface="Courier New"/>
                <a:cs typeface="Courier New"/>
              </a:rPr>
              <a:t>stateMachine</a:t>
            </a:r>
            <a:r>
              <a:rPr lang="en-US" sz="1200" dirty="0">
                <a:latin typeface="Courier New"/>
                <a:cs typeface="Courier New"/>
              </a:rPr>
              <a:t> = </a:t>
            </a:r>
            <a:r>
              <a:rPr lang="en-US" sz="1200" dirty="0" err="1">
                <a:latin typeface="Courier New"/>
                <a:cs typeface="Courier New"/>
              </a:rPr>
              <a:t>QScxmlStateMachine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fromFile</a:t>
            </a:r>
            <a:r>
              <a:rPr lang="en-US" sz="1200" dirty="0">
                <a:latin typeface="Courier New"/>
                <a:cs typeface="Courier New"/>
              </a:rPr>
              <a:t>(”</a:t>
            </a:r>
            <a:r>
              <a:rPr lang="en-US" sz="1200" dirty="0" err="1">
                <a:latin typeface="Courier New"/>
                <a:cs typeface="Courier New"/>
              </a:rPr>
              <a:t>voiceController.scxml</a:t>
            </a:r>
            <a:r>
              <a:rPr lang="en-US" sz="1200" dirty="0">
                <a:latin typeface="Courier New"/>
                <a:cs typeface="Courier New"/>
              </a:rPr>
              <a:t>");</a:t>
            </a:r>
          </a:p>
          <a:p>
            <a:pPr lvl="1"/>
            <a:r>
              <a:rPr lang="en-US" dirty="0"/>
              <a:t>Alternatively, </a:t>
            </a:r>
            <a:r>
              <a:rPr lang="en-US" dirty="0" err="1">
                <a:latin typeface="Courier New"/>
                <a:cs typeface="Courier New"/>
              </a:rPr>
              <a:t>QScxmlCompiler</a:t>
            </a:r>
            <a:r>
              <a:rPr lang="en-US" dirty="0"/>
              <a:t> can be used</a:t>
            </a:r>
          </a:p>
          <a:p>
            <a:pPr lvl="2"/>
            <a:r>
              <a:rPr lang="en-US" dirty="0" err="1">
                <a:latin typeface="Courier New"/>
                <a:cs typeface="Courier New"/>
              </a:rPr>
              <a:t>QScxmlCompiler</a:t>
            </a:r>
            <a:r>
              <a:rPr lang="en-US" dirty="0">
                <a:latin typeface="Courier New"/>
                <a:cs typeface="Courier New"/>
              </a:rPr>
              <a:t> compiler(</a:t>
            </a:r>
            <a:r>
              <a:rPr lang="en-US" dirty="0" err="1">
                <a:latin typeface="Courier New"/>
                <a:cs typeface="Courier New"/>
              </a:rPr>
              <a:t>xmlStreamReader</a:t>
            </a:r>
            <a:r>
              <a:rPr lang="en-US" dirty="0">
                <a:latin typeface="Courier New"/>
                <a:cs typeface="Courier New"/>
              </a:rPr>
              <a:t>); // Use stream reader to read the file</a:t>
            </a:r>
          </a:p>
          <a:p>
            <a:pPr lvl="2"/>
            <a:r>
              <a:rPr lang="en-US" dirty="0" err="1">
                <a:latin typeface="Courier New"/>
                <a:cs typeface="Courier New"/>
              </a:rPr>
              <a:t>QScxmlStateMachine</a:t>
            </a:r>
            <a:r>
              <a:rPr lang="en-US" dirty="0">
                <a:latin typeface="Courier New"/>
                <a:cs typeface="Courier New"/>
              </a:rPr>
              <a:t> *</a:t>
            </a:r>
            <a:r>
              <a:rPr lang="en-US" dirty="0" err="1">
                <a:latin typeface="Courier New"/>
                <a:cs typeface="Courier New"/>
              </a:rPr>
              <a:t>stateMac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compiler.compile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pPr lvl="1"/>
            <a:r>
              <a:rPr lang="en-US" dirty="0"/>
              <a:t>In QML use </a:t>
            </a:r>
            <a:r>
              <a:rPr lang="en-US" dirty="0" err="1">
                <a:latin typeface="Courier New"/>
                <a:cs typeface="Courier New"/>
              </a:rPr>
              <a:t>StateMachineLoader</a:t>
            </a:r>
            <a:endParaRPr lang="en-US" dirty="0">
              <a:latin typeface="Courier New"/>
              <a:cs typeface="Courier New"/>
            </a:endParaRPr>
          </a:p>
          <a:p>
            <a:pPr marL="914400" lvl="2" indent="0">
              <a:buNone/>
            </a:pPr>
            <a:r>
              <a:rPr lang="en-US" dirty="0" err="1">
                <a:latin typeface="Courier New"/>
                <a:cs typeface="Courier New"/>
              </a:rPr>
              <a:t>StateMachineLoader</a:t>
            </a:r>
            <a:r>
              <a:rPr lang="en-US" dirty="0">
                <a:latin typeface="Courier New"/>
                <a:cs typeface="Courier New"/>
              </a:rPr>
              <a:t> { // State machine available as property </a:t>
            </a:r>
            <a:r>
              <a:rPr lang="en-US" dirty="0" err="1">
                <a:latin typeface="Courier New"/>
                <a:cs typeface="Courier New"/>
              </a:rPr>
              <a:t>stateMachine</a:t>
            </a:r>
            <a:endParaRPr lang="en-US" dirty="0">
              <a:latin typeface="Courier New"/>
              <a:cs typeface="Courier New"/>
            </a:endParaRPr>
          </a:p>
          <a:p>
            <a:pPr marL="914400" lvl="2" indent="0">
              <a:buNone/>
            </a:pPr>
            <a:r>
              <a:rPr lang="en-US" dirty="0">
                <a:latin typeface="Courier New"/>
                <a:cs typeface="Courier New"/>
              </a:rPr>
              <a:t>    source: “</a:t>
            </a:r>
            <a:r>
              <a:rPr lang="en-US" dirty="0" err="1">
                <a:latin typeface="Courier New"/>
                <a:cs typeface="Courier New"/>
              </a:rPr>
              <a:t>voiceController.scxml</a:t>
            </a:r>
            <a:r>
              <a:rPr lang="en-US" dirty="0">
                <a:latin typeface="Courier New"/>
                <a:cs typeface="Courier New"/>
              </a:rPr>
              <a:t>”</a:t>
            </a:r>
          </a:p>
          <a:p>
            <a:pPr marL="914400" lvl="2" indent="0">
              <a:buNone/>
            </a:pPr>
            <a:r>
              <a:rPr lang="en-US" dirty="0">
                <a:latin typeface="Courier New"/>
                <a:cs typeface="Courier New"/>
              </a:rPr>
              <a:t>}</a:t>
            </a:r>
          </a:p>
          <a:p>
            <a:pPr lvl="2"/>
            <a:endParaRPr lang="en-US" dirty="0"/>
          </a:p>
          <a:p>
            <a:r>
              <a:rPr lang="en-US" dirty="0"/>
              <a:t>Static creation </a:t>
            </a:r>
          </a:p>
          <a:p>
            <a:pPr lvl="1"/>
            <a:r>
              <a:rPr lang="en-US" dirty="0"/>
              <a:t>Use </a:t>
            </a:r>
            <a:r>
              <a:rPr lang="en-US" dirty="0" err="1">
                <a:latin typeface="Courier New"/>
                <a:cs typeface="Courier New"/>
              </a:rPr>
              <a:t>qscxmlc</a:t>
            </a:r>
            <a:r>
              <a:rPr lang="en-US" dirty="0"/>
              <a:t> tool to compile the SCXML file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STATECHARTS = </a:t>
            </a:r>
            <a:r>
              <a:rPr lang="en-US" dirty="0" err="1">
                <a:latin typeface="Courier New"/>
                <a:cs typeface="Courier New"/>
              </a:rPr>
              <a:t>voiceController.scxm</a:t>
            </a:r>
            <a:endParaRPr lang="en-US" dirty="0">
              <a:latin typeface="Courier New"/>
              <a:cs typeface="Courier New"/>
            </a:endParaRPr>
          </a:p>
          <a:p>
            <a:pPr lvl="2"/>
            <a:r>
              <a:rPr lang="en-US" dirty="0" err="1">
                <a:latin typeface="Courier New"/>
                <a:cs typeface="Courier New"/>
              </a:rPr>
              <a:t>VoiceController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voiceController</a:t>
            </a:r>
            <a:r>
              <a:rPr lang="en-US" dirty="0">
                <a:latin typeface="Courier New"/>
                <a:cs typeface="Courier New"/>
              </a:rPr>
              <a:t>; // Type may be registered as a QML type 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21877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139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QScxmlStateMachine</a:t>
            </a:r>
            <a:r>
              <a:rPr lang="en-US" dirty="0"/>
              <a:t>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Start and stop the state machine </a:t>
            </a:r>
          </a:p>
          <a:p>
            <a:endParaRPr lang="en-US" dirty="0"/>
          </a:p>
          <a:p>
            <a:r>
              <a:rPr lang="en-US" dirty="0"/>
              <a:t>Exposes all state machine states as Boolean properties </a:t>
            </a:r>
          </a:p>
          <a:p>
            <a:endParaRPr lang="en-US" dirty="0"/>
          </a:p>
          <a:p>
            <a:r>
              <a:rPr lang="en-US" dirty="0"/>
              <a:t>Access states</a:t>
            </a:r>
          </a:p>
          <a:p>
            <a:pPr lvl="1"/>
            <a:r>
              <a:rPr lang="en-US" sz="1200" dirty="0" err="1">
                <a:latin typeface="Courier New"/>
                <a:cs typeface="Courier New"/>
              </a:rPr>
              <a:t>QStringList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stateNames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bool</a:t>
            </a:r>
            <a:r>
              <a:rPr lang="en-US" sz="1200" dirty="0">
                <a:latin typeface="Courier New"/>
                <a:cs typeface="Courier New"/>
              </a:rPr>
              <a:t> compress = true) 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endParaRPr lang="en-US" sz="1200" dirty="0">
              <a:latin typeface="Courier New"/>
              <a:cs typeface="Courier New"/>
            </a:endParaRPr>
          </a:p>
          <a:p>
            <a:pPr lvl="1"/>
            <a:r>
              <a:rPr lang="en-US" sz="1200" dirty="0" err="1">
                <a:latin typeface="Courier New"/>
                <a:cs typeface="Courier New"/>
              </a:rPr>
              <a:t>QStringList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activeStateNames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bool</a:t>
            </a:r>
            <a:r>
              <a:rPr lang="en-US" sz="1200" dirty="0">
                <a:latin typeface="Courier New"/>
                <a:cs typeface="Courier New"/>
              </a:rPr>
              <a:t> compress = true) 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endParaRPr lang="en-US" sz="1200" dirty="0">
              <a:latin typeface="Courier New"/>
              <a:cs typeface="Courier New"/>
            </a:endParaRPr>
          </a:p>
          <a:p>
            <a:pPr lvl="1"/>
            <a:endParaRPr lang="en-US" dirty="0"/>
          </a:p>
          <a:p>
            <a:r>
              <a:rPr lang="en-US" dirty="0"/>
              <a:t>Observer state changes and events</a:t>
            </a:r>
          </a:p>
          <a:p>
            <a:pPr lvl="1"/>
            <a:r>
              <a:rPr lang="en-US" sz="1200" dirty="0" err="1">
                <a:latin typeface="Courier New"/>
                <a:cs typeface="Courier New"/>
              </a:rPr>
              <a:t>QMetaObject</a:t>
            </a:r>
            <a:r>
              <a:rPr lang="en-US" sz="1200" dirty="0">
                <a:latin typeface="Courier New"/>
                <a:cs typeface="Courier New"/>
              </a:rPr>
              <a:t>::Connection </a:t>
            </a:r>
            <a:r>
              <a:rPr lang="en-US" sz="1200" dirty="0" err="1">
                <a:latin typeface="Courier New"/>
                <a:cs typeface="Courier New"/>
              </a:rPr>
              <a:t>connectToState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QString</a:t>
            </a:r>
            <a:r>
              <a:rPr lang="en-US" sz="1200" dirty="0">
                <a:latin typeface="Courier New"/>
                <a:cs typeface="Courier New"/>
              </a:rPr>
              <a:t> &amp;</a:t>
            </a:r>
            <a:r>
              <a:rPr lang="en-US" sz="1200" dirty="0" err="1">
                <a:latin typeface="Courier New"/>
                <a:cs typeface="Courier New"/>
              </a:rPr>
              <a:t>stateName</a:t>
            </a:r>
            <a:r>
              <a:rPr lang="en-US" sz="1200" dirty="0">
                <a:latin typeface="Courier New"/>
                <a:cs typeface="Courier New"/>
              </a:rPr>
              <a:t>, </a:t>
            </a:r>
          </a:p>
          <a:p>
            <a:pPr marL="457200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        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QObject</a:t>
            </a:r>
            <a:r>
              <a:rPr lang="en-US" sz="1200" dirty="0">
                <a:latin typeface="Courier New"/>
                <a:cs typeface="Courier New"/>
              </a:rPr>
              <a:t> *receiver, </a:t>
            </a:r>
            <a:r>
              <a:rPr lang="en-US" sz="1200" dirty="0" err="1">
                <a:latin typeface="Courier New"/>
                <a:cs typeface="Courier New"/>
              </a:rPr>
              <a:t>PointerToMemberFunctio</a:t>
            </a:r>
            <a:r>
              <a:rPr lang="en-US" sz="1200" dirty="0">
                <a:latin typeface="Courier New"/>
                <a:cs typeface="Courier New"/>
              </a:rPr>
              <a:t> method) </a:t>
            </a:r>
          </a:p>
          <a:p>
            <a:pPr lvl="1"/>
            <a:r>
              <a:rPr lang="en-US" sz="1200" dirty="0" err="1">
                <a:latin typeface="Courier New"/>
                <a:cs typeface="Courier New"/>
              </a:rPr>
              <a:t>QMetaObject</a:t>
            </a:r>
            <a:r>
              <a:rPr lang="en-US" sz="1200" dirty="0">
                <a:latin typeface="Courier New"/>
                <a:cs typeface="Courier New"/>
              </a:rPr>
              <a:t>::Connection </a:t>
            </a:r>
            <a:r>
              <a:rPr lang="en-US" sz="1200" dirty="0" err="1">
                <a:latin typeface="Courier New"/>
                <a:cs typeface="Courier New"/>
              </a:rPr>
              <a:t>connectToEvent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QString</a:t>
            </a:r>
            <a:r>
              <a:rPr lang="en-US" sz="1200" dirty="0">
                <a:latin typeface="Courier New"/>
                <a:cs typeface="Courier New"/>
              </a:rPr>
              <a:t> &amp;</a:t>
            </a:r>
            <a:r>
              <a:rPr lang="en-US" sz="1200" dirty="0" err="1">
                <a:latin typeface="Courier New"/>
                <a:cs typeface="Courier New"/>
              </a:rPr>
              <a:t>eventSpec</a:t>
            </a:r>
            <a:r>
              <a:rPr lang="en-US" sz="1200" dirty="0">
                <a:latin typeface="Courier New"/>
                <a:cs typeface="Courier New"/>
              </a:rPr>
              <a:t>, </a:t>
            </a:r>
          </a:p>
          <a:p>
            <a:pPr marL="457200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        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QObject</a:t>
            </a:r>
            <a:r>
              <a:rPr lang="en-US" sz="1200" dirty="0">
                <a:latin typeface="Courier New"/>
                <a:cs typeface="Courier New"/>
              </a:rPr>
              <a:t> *receiver, </a:t>
            </a:r>
            <a:r>
              <a:rPr lang="en-US" sz="1200" dirty="0" err="1">
                <a:latin typeface="Courier New"/>
                <a:cs typeface="Courier New"/>
              </a:rPr>
              <a:t>PointerToMemberFunctio</a:t>
            </a:r>
            <a:r>
              <a:rPr lang="en-US" sz="1200" dirty="0">
                <a:latin typeface="Courier New"/>
                <a:cs typeface="Courier New"/>
              </a:rPr>
              <a:t> method) 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386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Qt with Plugins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1000" indent="-381000">
              <a:buFontTx/>
              <a:buAutoNum type="arabicPeriod"/>
            </a:pPr>
            <a:r>
              <a:rPr lang="en-US" dirty="0"/>
              <a:t>Define one or more interfaces </a:t>
            </a:r>
          </a:p>
          <a:p>
            <a:pPr marL="0" indent="0">
              <a:buNone/>
            </a:pPr>
            <a:endParaRPr lang="en-US" dirty="0"/>
          </a:p>
          <a:p>
            <a:pPr marL="381000" indent="-381000">
              <a:buFontTx/>
              <a:buAutoNum type="arabicPeriod"/>
            </a:pPr>
            <a:r>
              <a:rPr lang="en-US" dirty="0"/>
              <a:t>Create a plugin project using QtCreator</a:t>
            </a:r>
          </a:p>
          <a:p>
            <a:pPr marL="381000" indent="-381000">
              <a:buFontTx/>
              <a:buAutoNum type="arabicPeriod"/>
            </a:pPr>
            <a:endParaRPr lang="en-US" dirty="0"/>
          </a:p>
          <a:p>
            <a:pPr marL="381000" indent="-381000">
              <a:buFontTx/>
              <a:buAutoNum type="arabicPeriod"/>
            </a:pPr>
            <a:r>
              <a:rPr lang="en-US" dirty="0"/>
              <a:t>Implement the interfaces – Export the plugin with a JSON file, containing plugin meta data</a:t>
            </a:r>
          </a:p>
          <a:p>
            <a:pPr marL="0" indent="0">
              <a:buNone/>
            </a:pPr>
            <a:endParaRPr lang="en-US" dirty="0"/>
          </a:p>
          <a:p>
            <a:pPr marL="381000" indent="-381000">
              <a:buFontTx/>
              <a:buAutoNum type="arabicPeriod"/>
            </a:pPr>
            <a:r>
              <a:rPr lang="en-US" dirty="0"/>
              <a:t>Build and deploy the plugin</a:t>
            </a:r>
          </a:p>
          <a:p>
            <a:pPr marL="0" indent="0">
              <a:buNone/>
            </a:pPr>
            <a:endParaRPr lang="en-US" dirty="0"/>
          </a:p>
          <a:p>
            <a:pPr marL="381000" indent="-381000">
              <a:buFontTx/>
              <a:buAutoNum type="arabicPeriod"/>
            </a:pPr>
            <a:r>
              <a:rPr lang="en-US" dirty="0"/>
              <a:t>Load and use the plugin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ex-simple-plugin</a:t>
            </a:r>
          </a:p>
        </p:txBody>
      </p:sp>
    </p:spTree>
    <p:extLst>
      <p:ext uri="{BB962C8B-B14F-4D97-AF65-F5344CB8AC3E}">
        <p14:creationId xmlns:p14="http://schemas.microsoft.com/office/powerpoint/2010/main" val="3074750472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140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QScxmlStateMachine</a:t>
            </a:r>
            <a:r>
              <a:rPr lang="en-US" dirty="0"/>
              <a:t>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Submit events</a:t>
            </a:r>
          </a:p>
          <a:p>
            <a:pPr lvl="1"/>
            <a:r>
              <a:rPr lang="en-US" sz="1200" dirty="0" err="1">
                <a:latin typeface="Courier New"/>
                <a:cs typeface="Courier New"/>
              </a:rPr>
              <a:t>submitEvent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QScxmlEvent</a:t>
            </a:r>
            <a:r>
              <a:rPr lang="en-US" sz="1200" dirty="0">
                <a:latin typeface="Courier New"/>
                <a:cs typeface="Courier New"/>
              </a:rPr>
              <a:t> *event)</a:t>
            </a:r>
          </a:p>
          <a:p>
            <a:pPr lvl="1"/>
            <a:r>
              <a:rPr lang="en-US" sz="1200" dirty="0" err="1">
                <a:latin typeface="Courier New"/>
                <a:cs typeface="Courier New"/>
              </a:rPr>
              <a:t>submitEvent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QString</a:t>
            </a:r>
            <a:r>
              <a:rPr lang="en-US" sz="1200" dirty="0">
                <a:latin typeface="Courier New"/>
                <a:cs typeface="Courier New"/>
              </a:rPr>
              <a:t> &amp;</a:t>
            </a:r>
            <a:r>
              <a:rPr lang="en-US" sz="1200" dirty="0" err="1">
                <a:latin typeface="Courier New"/>
                <a:cs typeface="Courier New"/>
              </a:rPr>
              <a:t>eventName</a:t>
            </a:r>
            <a:r>
              <a:rPr lang="en-US" sz="1200" dirty="0">
                <a:latin typeface="Courier New"/>
                <a:cs typeface="Courier New"/>
              </a:rPr>
              <a:t>, 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QVariant</a:t>
            </a:r>
            <a:r>
              <a:rPr lang="en-US" sz="1200" dirty="0">
                <a:latin typeface="Courier New"/>
                <a:cs typeface="Courier New"/>
              </a:rPr>
              <a:t> &amp;</a:t>
            </a:r>
            <a:r>
              <a:rPr lang="en-US" sz="1200">
                <a:latin typeface="Courier New"/>
                <a:cs typeface="Courier New"/>
              </a:rPr>
              <a:t>data)</a:t>
            </a:r>
            <a:endParaRPr lang="en-US" sz="1200" dirty="0">
              <a:latin typeface="Courier New"/>
              <a:cs typeface="Courier New"/>
            </a:endParaRPr>
          </a:p>
          <a:p>
            <a:pPr lvl="1"/>
            <a:r>
              <a:rPr lang="en-US" sz="1200" dirty="0" err="1">
                <a:latin typeface="Courier New"/>
                <a:cs typeface="Courier New"/>
              </a:rPr>
              <a:t>cancelDelayedEvent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QString</a:t>
            </a:r>
            <a:r>
              <a:rPr lang="en-US" sz="1200" dirty="0">
                <a:latin typeface="Courier New"/>
                <a:cs typeface="Courier New"/>
              </a:rPr>
              <a:t> &amp;</a:t>
            </a:r>
            <a:r>
              <a:rPr lang="en-US" sz="1200" dirty="0" err="1">
                <a:latin typeface="Courier New"/>
                <a:cs typeface="Courier New"/>
              </a:rPr>
              <a:t>sendId</a:t>
            </a:r>
            <a:r>
              <a:rPr lang="en-US" sz="1200" dirty="0">
                <a:latin typeface="Courier New"/>
                <a:cs typeface="Courier New"/>
              </a:rPr>
              <a:t>)</a:t>
            </a:r>
          </a:p>
          <a:p>
            <a:endParaRPr lang="en-US" dirty="0"/>
          </a:p>
          <a:p>
            <a:r>
              <a:rPr lang="en-US" dirty="0"/>
              <a:t>Set the data model and initial values </a:t>
            </a:r>
          </a:p>
          <a:p>
            <a:pPr lvl="1"/>
            <a:r>
              <a:rPr lang="en-US" dirty="0"/>
              <a:t>Can be set only once – </a:t>
            </a:r>
            <a:r>
              <a:rPr lang="en-US" sz="1200" dirty="0" err="1">
                <a:latin typeface="Courier New"/>
                <a:cs typeface="Courier New"/>
              </a:rPr>
              <a:t>setDataModel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QScxmlDataModel</a:t>
            </a:r>
            <a:r>
              <a:rPr lang="en-US" sz="1200" dirty="0">
                <a:latin typeface="Courier New"/>
                <a:cs typeface="Courier New"/>
              </a:rPr>
              <a:t> *model)</a:t>
            </a:r>
          </a:p>
          <a:p>
            <a:pPr lvl="1"/>
            <a:r>
              <a:rPr lang="en-US" sz="1200" dirty="0">
                <a:latin typeface="Courier New"/>
                <a:cs typeface="Courier New"/>
              </a:rPr>
              <a:t>void </a:t>
            </a:r>
            <a:r>
              <a:rPr lang="en-US" sz="1200" dirty="0" err="1">
                <a:latin typeface="Courier New"/>
                <a:cs typeface="Courier New"/>
              </a:rPr>
              <a:t>setInitialValues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QVariantMap</a:t>
            </a:r>
            <a:r>
              <a:rPr lang="en-US" sz="1200" dirty="0">
                <a:latin typeface="Courier New"/>
                <a:cs typeface="Courier New"/>
              </a:rPr>
              <a:t> &amp;</a:t>
            </a:r>
            <a:r>
              <a:rPr lang="en-US" sz="1200" dirty="0" err="1">
                <a:latin typeface="Courier New"/>
                <a:cs typeface="Courier New"/>
              </a:rPr>
              <a:t>initialValues</a:t>
            </a:r>
            <a:r>
              <a:rPr lang="en-US" sz="1200" dirty="0">
                <a:latin typeface="Courier New"/>
                <a:cs typeface="Courier New"/>
              </a:rPr>
              <a:t>)  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525217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141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QScxmlStateMachine</a:t>
            </a:r>
            <a:r>
              <a:rPr lang="en-US" dirty="0"/>
              <a:t> Example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02724" y="1594255"/>
            <a:ext cx="8425186" cy="30669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109537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sz="1400"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40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20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00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 err="1"/>
              <a:t>m_machine</a:t>
            </a:r>
            <a:r>
              <a:rPr lang="en-US" sz="1200" dirty="0"/>
              <a:t>-&gt;start(); </a:t>
            </a:r>
          </a:p>
          <a:p>
            <a:endParaRPr lang="en-US" sz="1200" dirty="0">
              <a:solidFill>
                <a:srgbClr val="008000"/>
              </a:solidFill>
            </a:endParaRPr>
          </a:p>
          <a:p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Observer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slot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may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have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a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Boolean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8000"/>
                </a:solidFill>
              </a:rPr>
              <a:t>arg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to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see,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if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the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state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is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entered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or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exited</a:t>
            </a:r>
            <a:r>
              <a:rPr lang="en-US" sz="1200" dirty="0"/>
              <a:t> </a:t>
            </a:r>
            <a:r>
              <a:rPr lang="en-US" sz="1200" dirty="0" err="1"/>
              <a:t>m_machine</a:t>
            </a:r>
            <a:r>
              <a:rPr lang="en-US" sz="1200" dirty="0"/>
              <a:t>-&gt;</a:t>
            </a:r>
            <a:r>
              <a:rPr lang="en-US" sz="1200" dirty="0" err="1"/>
              <a:t>connectToState</a:t>
            </a:r>
            <a:r>
              <a:rPr lang="en-US" sz="1200" dirty="0"/>
              <a:t>(state,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observer,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&amp;Observer::notify); </a:t>
            </a:r>
            <a:br>
              <a:rPr lang="en-US" sz="1200" dirty="0"/>
            </a:br>
            <a:endParaRPr lang="en-US" sz="1200" dirty="0"/>
          </a:p>
          <a:p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8000"/>
                </a:solidFill>
              </a:rPr>
              <a:t>updateScore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has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two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parameters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&lt;send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event="</a:t>
            </a:r>
            <a:r>
              <a:rPr lang="en-US" sz="1200" dirty="0" err="1">
                <a:solidFill>
                  <a:srgbClr val="008000"/>
                </a:solidFill>
              </a:rPr>
              <a:t>updateScore</a:t>
            </a:r>
            <a:r>
              <a:rPr lang="en-US" sz="1200" dirty="0">
                <a:solidFill>
                  <a:srgbClr val="008000"/>
                </a:solidFill>
              </a:rPr>
              <a:t>"&gt;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&lt;</a:t>
            </a:r>
            <a:r>
              <a:rPr lang="en-US" sz="1200" dirty="0" err="1">
                <a:solidFill>
                  <a:srgbClr val="008000"/>
                </a:solidFill>
              </a:rPr>
              <a:t>param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name="</a:t>
            </a:r>
            <a:r>
              <a:rPr lang="en-US" sz="1200" dirty="0" err="1">
                <a:solidFill>
                  <a:srgbClr val="008000"/>
                </a:solidFill>
              </a:rPr>
              <a:t>highScore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8000"/>
                </a:solidFill>
              </a:rPr>
              <a:t>expr</a:t>
            </a:r>
            <a:r>
              <a:rPr lang="en-US" sz="1200" dirty="0">
                <a:solidFill>
                  <a:srgbClr val="008000"/>
                </a:solidFill>
              </a:rPr>
              <a:t>="</a:t>
            </a:r>
            <a:r>
              <a:rPr lang="en-US" sz="1200" dirty="0" err="1">
                <a:solidFill>
                  <a:srgbClr val="008000"/>
                </a:solidFill>
              </a:rPr>
              <a:t>highScore</a:t>
            </a:r>
            <a:r>
              <a:rPr lang="en-US" sz="1200" dirty="0">
                <a:solidFill>
                  <a:srgbClr val="008000"/>
                </a:solidFill>
              </a:rPr>
              <a:t>"/&gt;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&lt;</a:t>
            </a:r>
            <a:r>
              <a:rPr lang="en-US" sz="1200" dirty="0" err="1">
                <a:solidFill>
                  <a:srgbClr val="008000"/>
                </a:solidFill>
              </a:rPr>
              <a:t>param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name="score"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8000"/>
                </a:solidFill>
              </a:rPr>
              <a:t>expr</a:t>
            </a:r>
            <a:r>
              <a:rPr lang="en-US" sz="1200" dirty="0">
                <a:solidFill>
                  <a:srgbClr val="008000"/>
                </a:solidFill>
              </a:rPr>
              <a:t>="score"/&gt;</a:t>
            </a:r>
            <a:r>
              <a:rPr lang="en-US" sz="1200" dirty="0"/>
              <a:t> </a:t>
            </a:r>
          </a:p>
          <a:p>
            <a:r>
              <a:rPr lang="en-US" sz="1200" dirty="0" err="1"/>
              <a:t>m_machine</a:t>
            </a:r>
            <a:r>
              <a:rPr lang="en-US" sz="1200" dirty="0"/>
              <a:t>-&gt;</a:t>
            </a:r>
            <a:r>
              <a:rPr lang="en-US" sz="1200" dirty="0" err="1"/>
              <a:t>connectToEvent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 err="1">
                <a:solidFill>
                  <a:srgbClr val="008000"/>
                </a:solidFill>
              </a:rPr>
              <a:t>updateScore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/>
              <a:t>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[</a:t>
            </a:r>
            <a:r>
              <a:rPr lang="en-US" sz="1200" dirty="0">
                <a:solidFill>
                  <a:srgbClr val="808000"/>
                </a:solidFill>
              </a:rPr>
              <a:t>this</a:t>
            </a:r>
            <a:r>
              <a:rPr lang="en-US" sz="1200" dirty="0"/>
              <a:t>]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/>
              <a:t>QScxmlEvent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&amp;event)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{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QVariant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data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/>
              <a:t>event.data</a:t>
            </a:r>
            <a:r>
              <a:rPr lang="en-US" sz="1200" dirty="0"/>
              <a:t>();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QString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/>
              <a:t>highScore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/>
              <a:t>data.toMap</a:t>
            </a:r>
            <a:r>
              <a:rPr lang="en-US" sz="1200" dirty="0"/>
              <a:t>().value(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 err="1">
                <a:solidFill>
                  <a:srgbClr val="008000"/>
                </a:solidFill>
              </a:rPr>
              <a:t>highScore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/>
              <a:t>).</a:t>
            </a:r>
            <a:r>
              <a:rPr lang="en-US" sz="1200" dirty="0" err="1"/>
              <a:t>toString</a:t>
            </a:r>
            <a:r>
              <a:rPr lang="en-US" sz="1200" dirty="0"/>
              <a:t>(); </a:t>
            </a:r>
          </a:p>
          <a:p>
            <a:r>
              <a:rPr lang="en-US" sz="1200" dirty="0"/>
              <a:t>}</a:t>
            </a:r>
          </a:p>
          <a:p>
            <a:endParaRPr lang="en-US" sz="1200" dirty="0"/>
          </a:p>
          <a:p>
            <a:r>
              <a:rPr lang="en-US" sz="1200" dirty="0" err="1"/>
              <a:t>m_machine</a:t>
            </a:r>
            <a:r>
              <a:rPr lang="en-US" sz="1200" dirty="0"/>
              <a:t>-&gt;</a:t>
            </a:r>
            <a:r>
              <a:rPr lang="en-US" sz="1200" dirty="0" err="1"/>
              <a:t>submitEvent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 err="1">
                <a:solidFill>
                  <a:srgbClr val="008000"/>
                </a:solidFill>
              </a:rPr>
              <a:t>randomEvent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/>
              <a:t>);</a:t>
            </a:r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28368895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142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 in QML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02724" y="1594255"/>
            <a:ext cx="8425186" cy="33641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109537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sz="1400"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40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20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00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solidFill>
                  <a:srgbClr val="808000"/>
                </a:solidFill>
              </a:rPr>
              <a:t>property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StateMachine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00"/>
                </a:solidFill>
              </a:rPr>
              <a:t>stateMachine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scxmlLoader</a:t>
            </a:r>
            <a:r>
              <a:rPr lang="en-US" sz="1200" dirty="0" err="1"/>
              <a:t>.stateMachine</a:t>
            </a:r>
            <a:r>
              <a:rPr lang="en-US" sz="1200" dirty="0"/>
              <a:t> </a:t>
            </a:r>
          </a:p>
          <a:p>
            <a:endParaRPr lang="en-US" sz="1200" dirty="0">
              <a:solidFill>
                <a:srgbClr val="800000"/>
              </a:solidFill>
            </a:endParaRPr>
          </a:p>
          <a:p>
            <a:r>
              <a:rPr lang="en-US" sz="1200" dirty="0" err="1">
                <a:solidFill>
                  <a:srgbClr val="800080"/>
                </a:solidFill>
              </a:rPr>
              <a:t>StateMachineLoader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{ </a:t>
            </a:r>
            <a:r>
              <a:rPr lang="en-US" sz="1200" dirty="0">
                <a:solidFill>
                  <a:srgbClr val="800000"/>
                </a:solidFill>
              </a:rPr>
              <a:t>id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scxmlLoader</a:t>
            </a:r>
            <a:r>
              <a:rPr lang="en-US" sz="1200" dirty="0"/>
              <a:t> } </a:t>
            </a:r>
            <a:br>
              <a:rPr lang="en-US" sz="1200" dirty="0"/>
            </a:br>
            <a:endParaRPr lang="en-US" sz="1200" dirty="0"/>
          </a:p>
          <a:p>
            <a:r>
              <a:rPr lang="en-US" sz="1200" dirty="0" err="1">
                <a:solidFill>
                  <a:srgbClr val="800080"/>
                </a:solidFill>
              </a:rPr>
              <a:t>EventConnection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{ </a:t>
            </a:r>
          </a:p>
          <a:p>
            <a:r>
              <a:rPr lang="en-US" sz="1200" dirty="0">
                <a:solidFill>
                  <a:srgbClr val="800000"/>
                </a:solidFill>
              </a:rPr>
              <a:t>    </a:t>
            </a:r>
            <a:r>
              <a:rPr lang="en-US" sz="1200" dirty="0" err="1">
                <a:solidFill>
                  <a:srgbClr val="800000"/>
                </a:solidFill>
              </a:rPr>
              <a:t>stateMachine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root</a:t>
            </a:r>
            <a:r>
              <a:rPr lang="en-US" sz="1200" dirty="0" err="1"/>
              <a:t>.stateMachine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0000"/>
                </a:solidFill>
              </a:rPr>
              <a:t>    events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[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 err="1">
                <a:solidFill>
                  <a:srgbClr val="008000"/>
                </a:solidFill>
              </a:rPr>
              <a:t>playbackStarted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/>
              <a:t>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 err="1">
                <a:solidFill>
                  <a:srgbClr val="008000"/>
                </a:solidFill>
              </a:rPr>
              <a:t>playbackStopped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/>
              <a:t>] </a:t>
            </a:r>
          </a:p>
          <a:p>
            <a:r>
              <a:rPr lang="en-US" sz="1200" dirty="0">
                <a:solidFill>
                  <a:srgbClr val="800000"/>
                </a:solidFill>
              </a:rPr>
              <a:t>    </a:t>
            </a:r>
            <a:r>
              <a:rPr lang="en-US" sz="1200" dirty="0" err="1">
                <a:solidFill>
                  <a:srgbClr val="800000"/>
                </a:solidFill>
              </a:rPr>
              <a:t>onOccurred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{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    </a:t>
            </a:r>
            <a:r>
              <a:rPr lang="en-US" sz="1200" dirty="0" err="1">
                <a:solidFill>
                  <a:srgbClr val="808000"/>
                </a:solidFill>
              </a:rPr>
              <a:t>var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>
                <a:solidFill>
                  <a:srgbClr val="2985C7"/>
                </a:solidFill>
              </a:rPr>
              <a:t>media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2985C7"/>
                </a:solidFill>
              </a:rPr>
              <a:t>event</a:t>
            </a:r>
            <a:r>
              <a:rPr lang="en-US" sz="1200" dirty="0" err="1"/>
              <a:t>.data.media</a:t>
            </a:r>
            <a:r>
              <a:rPr lang="en-US" sz="1200" dirty="0"/>
              <a:t> </a:t>
            </a:r>
          </a:p>
          <a:p>
            <a:r>
              <a:rPr lang="en-US" sz="1200" i="1" dirty="0">
                <a:solidFill>
                  <a:srgbClr val="000000"/>
                </a:solidFill>
              </a:rPr>
              <a:t>        </a:t>
            </a:r>
            <a:r>
              <a:rPr lang="en-US" sz="1200" i="1" dirty="0" err="1">
                <a:solidFill>
                  <a:srgbClr val="000000"/>
                </a:solidFill>
              </a:rPr>
              <a:t>theLog</a:t>
            </a:r>
            <a:r>
              <a:rPr lang="en-US" sz="1200" dirty="0" err="1"/>
              <a:t>.text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"\</a:t>
            </a:r>
            <a:r>
              <a:rPr lang="en-US" sz="1200" dirty="0" err="1">
                <a:solidFill>
                  <a:srgbClr val="008000"/>
                </a:solidFill>
              </a:rPr>
              <a:t>nplaybackStarted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with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data: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/>
              <a:t> +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55AF"/>
                </a:solidFill>
              </a:rPr>
              <a:t>JSON</a:t>
            </a:r>
            <a:r>
              <a:rPr lang="en-US" sz="1200" dirty="0" err="1"/>
              <a:t>.stringify</a:t>
            </a:r>
            <a:r>
              <a:rPr lang="en-US" sz="1200" dirty="0"/>
              <a:t>(</a:t>
            </a:r>
            <a:r>
              <a:rPr lang="en-US" sz="1200" i="1" dirty="0" err="1">
                <a:solidFill>
                  <a:srgbClr val="2985C7"/>
                </a:solidFill>
              </a:rPr>
              <a:t>event</a:t>
            </a:r>
            <a:r>
              <a:rPr lang="en-US" sz="1200" dirty="0" err="1"/>
              <a:t>.data</a:t>
            </a:r>
            <a:r>
              <a:rPr lang="en-US" sz="1200" dirty="0"/>
              <a:t>) </a:t>
            </a:r>
          </a:p>
          <a:p>
            <a:r>
              <a:rPr lang="en-US" sz="1200" dirty="0"/>
              <a:t>    }</a:t>
            </a:r>
          </a:p>
          <a:p>
            <a:r>
              <a:rPr lang="en-US" sz="1200" dirty="0"/>
              <a:t>}</a:t>
            </a:r>
            <a:br>
              <a:rPr lang="en-US" sz="1200" dirty="0"/>
            </a:br>
            <a:r>
              <a:rPr lang="en-US" sz="1200" dirty="0">
                <a:solidFill>
                  <a:srgbClr val="808000"/>
                </a:solidFill>
              </a:rPr>
              <a:t>function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>
                <a:solidFill>
                  <a:srgbClr val="000000"/>
                </a:solidFill>
              </a:rPr>
              <a:t>tap</a:t>
            </a:r>
            <a:r>
              <a:rPr lang="en-US" sz="1200" dirty="0"/>
              <a:t>(</a:t>
            </a:r>
            <a:r>
              <a:rPr lang="en-US" sz="1200" dirty="0" err="1"/>
              <a:t>idx</a:t>
            </a:r>
            <a:r>
              <a:rPr lang="en-US" sz="1200" dirty="0"/>
              <a:t>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{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dirty="0" err="1">
                <a:solidFill>
                  <a:srgbClr val="808000"/>
                </a:solidFill>
              </a:rPr>
              <a:t>var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>
                <a:solidFill>
                  <a:srgbClr val="2985C7"/>
                </a:solidFill>
              </a:rPr>
              <a:t>media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theModel</a:t>
            </a:r>
            <a:r>
              <a:rPr lang="en-US" sz="1200" dirty="0" err="1"/>
              <a:t>.get</a:t>
            </a:r>
            <a:r>
              <a:rPr lang="en-US" sz="1200" dirty="0"/>
              <a:t>(</a:t>
            </a:r>
            <a:r>
              <a:rPr lang="en-US" sz="1200" i="1" dirty="0" err="1">
                <a:solidFill>
                  <a:srgbClr val="2985C7"/>
                </a:solidFill>
              </a:rPr>
              <a:t>idx</a:t>
            </a:r>
            <a:r>
              <a:rPr lang="en-US" sz="1200" dirty="0"/>
              <a:t>).media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dirty="0" err="1">
                <a:solidFill>
                  <a:srgbClr val="808000"/>
                </a:solidFill>
              </a:rPr>
              <a:t>var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>
                <a:solidFill>
                  <a:srgbClr val="2985C7"/>
                </a:solidFill>
              </a:rPr>
              <a:t>data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{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"media"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>
                <a:solidFill>
                  <a:srgbClr val="2985C7"/>
                </a:solidFill>
              </a:rPr>
              <a:t>media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} </a:t>
            </a:r>
          </a:p>
          <a:p>
            <a:r>
              <a:rPr lang="en-US" sz="1200" i="1" dirty="0">
                <a:solidFill>
                  <a:srgbClr val="000000"/>
                </a:solidFill>
              </a:rPr>
              <a:t>    </a:t>
            </a:r>
            <a:r>
              <a:rPr lang="en-US" sz="1200" i="1" dirty="0" err="1">
                <a:solidFill>
                  <a:srgbClr val="000000"/>
                </a:solidFill>
              </a:rPr>
              <a:t>stateMachine</a:t>
            </a:r>
            <a:r>
              <a:rPr lang="en-US" sz="1200" dirty="0" err="1"/>
              <a:t>.submitEvent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008000"/>
                </a:solidFill>
              </a:rPr>
              <a:t>"tap"</a:t>
            </a:r>
            <a:r>
              <a:rPr lang="en-US" sz="1200" dirty="0"/>
              <a:t>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>
                <a:solidFill>
                  <a:srgbClr val="2985C7"/>
                </a:solidFill>
              </a:rPr>
              <a:t>data</a:t>
            </a:r>
            <a:r>
              <a:rPr lang="en-US" sz="1200" dirty="0"/>
              <a:t>) </a:t>
            </a:r>
          </a:p>
          <a:p>
            <a:r>
              <a:rPr lang="en-US" sz="1200" dirty="0"/>
              <a:t>} </a:t>
            </a:r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745059587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143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Models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Base class </a:t>
            </a:r>
            <a:r>
              <a:rPr lang="en-US" dirty="0" err="1"/>
              <a:t>QScxmlDataModel</a:t>
            </a:r>
            <a:endParaRPr lang="en-US" dirty="0"/>
          </a:p>
          <a:p>
            <a:pPr lvl="1"/>
            <a:r>
              <a:rPr lang="en-US" dirty="0"/>
              <a:t>Model property access methods</a:t>
            </a:r>
          </a:p>
          <a:p>
            <a:pPr lvl="2"/>
            <a:r>
              <a:rPr lang="en-US" dirty="0" err="1">
                <a:latin typeface="Courier New"/>
                <a:cs typeface="Courier New"/>
              </a:rPr>
              <a:t>bool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hasScxmlProperty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const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QString</a:t>
            </a:r>
            <a:r>
              <a:rPr lang="en-US" dirty="0">
                <a:latin typeface="Courier New"/>
                <a:cs typeface="Courier New"/>
              </a:rPr>
              <a:t> &amp;name) </a:t>
            </a:r>
            <a:r>
              <a:rPr lang="en-US" dirty="0" err="1">
                <a:latin typeface="Courier New"/>
                <a:cs typeface="Courier New"/>
              </a:rPr>
              <a:t>const</a:t>
            </a:r>
            <a:endParaRPr lang="en-US" dirty="0">
              <a:latin typeface="Courier New"/>
              <a:cs typeface="Courier New"/>
            </a:endParaRPr>
          </a:p>
          <a:p>
            <a:pPr lvl="2"/>
            <a:r>
              <a:rPr lang="en-US" dirty="0" err="1">
                <a:latin typeface="Courier New"/>
                <a:cs typeface="Courier New"/>
              </a:rPr>
              <a:t>bool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setScxmlProperty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const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QString</a:t>
            </a:r>
            <a:r>
              <a:rPr lang="en-US" dirty="0">
                <a:latin typeface="Courier New"/>
                <a:cs typeface="Courier New"/>
              </a:rPr>
              <a:t> &amp;name, </a:t>
            </a:r>
            <a:r>
              <a:rPr lang="en-US" dirty="0" err="1">
                <a:latin typeface="Courier New"/>
                <a:cs typeface="Courier New"/>
              </a:rPr>
              <a:t>const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QVariant</a:t>
            </a:r>
            <a:r>
              <a:rPr lang="en-US" dirty="0">
                <a:latin typeface="Courier New"/>
                <a:cs typeface="Courier New"/>
              </a:rPr>
              <a:t> &amp;value, </a:t>
            </a:r>
          </a:p>
          <a:p>
            <a:pPr marL="914400" lvl="2" indent="0">
              <a:buNone/>
            </a:pPr>
            <a:r>
              <a:rPr lang="en-US" dirty="0">
                <a:latin typeface="Courier New"/>
                <a:cs typeface="Courier New"/>
              </a:rPr>
              <a:t>        </a:t>
            </a:r>
            <a:r>
              <a:rPr lang="en-US" dirty="0" err="1">
                <a:latin typeface="Courier New"/>
                <a:cs typeface="Courier New"/>
              </a:rPr>
              <a:t>const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QString</a:t>
            </a:r>
            <a:r>
              <a:rPr lang="en-US" dirty="0">
                <a:latin typeface="Courier New"/>
                <a:cs typeface="Courier New"/>
              </a:rPr>
              <a:t> &amp;context)</a:t>
            </a:r>
          </a:p>
          <a:p>
            <a:pPr lvl="2"/>
            <a:r>
              <a:rPr lang="en-US" dirty="0" err="1">
                <a:latin typeface="Courier New"/>
                <a:cs typeface="Courier New"/>
              </a:rPr>
              <a:t>QVariant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scxmlProperty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const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QString</a:t>
            </a:r>
            <a:r>
              <a:rPr lang="en-US" dirty="0">
                <a:latin typeface="Courier New"/>
                <a:cs typeface="Courier New"/>
              </a:rPr>
              <a:t> &amp;name)</a:t>
            </a:r>
          </a:p>
          <a:p>
            <a:pPr lvl="1"/>
            <a:r>
              <a:rPr lang="en-US" dirty="0"/>
              <a:t>Pure virtual functions for evaluating executable content 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virtual </a:t>
            </a:r>
            <a:r>
              <a:rPr lang="en-US" dirty="0" err="1">
                <a:latin typeface="Courier New"/>
                <a:cs typeface="Courier New"/>
              </a:rPr>
              <a:t>QVariant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evaluateToVariant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QScxmlExecutableContent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EvaluatorId</a:t>
            </a:r>
            <a:r>
              <a:rPr lang="en-US" dirty="0">
                <a:latin typeface="Courier New"/>
                <a:cs typeface="Courier New"/>
              </a:rPr>
              <a:t> id, </a:t>
            </a:r>
          </a:p>
          <a:p>
            <a:pPr marL="914400" lvl="2" indent="0">
              <a:buNone/>
            </a:pPr>
            <a:r>
              <a:rPr lang="en-US" dirty="0">
                <a:latin typeface="Courier New"/>
                <a:cs typeface="Courier New"/>
              </a:rPr>
              <a:t>        </a:t>
            </a:r>
            <a:r>
              <a:rPr lang="en-US" dirty="0" err="1">
                <a:latin typeface="Courier New"/>
                <a:cs typeface="Courier New"/>
              </a:rPr>
              <a:t>bool</a:t>
            </a:r>
            <a:r>
              <a:rPr lang="en-US" dirty="0">
                <a:latin typeface="Courier New"/>
                <a:cs typeface="Courier New"/>
              </a:rPr>
              <a:t> *ok) = 0</a:t>
            </a:r>
          </a:p>
          <a:p>
            <a:pPr lvl="1"/>
            <a:endParaRPr lang="en-US" dirty="0"/>
          </a:p>
          <a:p>
            <a:r>
              <a:rPr lang="en-US" dirty="0"/>
              <a:t>Three subclasses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QScxmlCppDataModel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 err="1">
                <a:latin typeface="Courier New"/>
                <a:cs typeface="Courier New"/>
              </a:rPr>
              <a:t>QScxmlNullDataModel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 err="1">
                <a:latin typeface="Courier New"/>
                <a:cs typeface="Courier New"/>
              </a:rPr>
              <a:t>QScxmlEcmaScriptDataModel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89893340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144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QScxmlCppDataModel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709800"/>
          </a:xfrm>
        </p:spPr>
        <p:txBody>
          <a:bodyPr/>
          <a:lstStyle/>
          <a:p>
            <a:r>
              <a:rPr lang="en-US" dirty="0"/>
              <a:t>Macro </a:t>
            </a:r>
            <a:r>
              <a:rPr lang="en-US" dirty="0">
                <a:latin typeface="Courier New"/>
                <a:cs typeface="Courier New"/>
              </a:rPr>
              <a:t>Q_SCXML_DATAMODEL</a:t>
            </a:r>
            <a:r>
              <a:rPr lang="en-US" dirty="0"/>
              <a:t> results </a:t>
            </a:r>
            <a:r>
              <a:rPr lang="en-US" dirty="0" err="1">
                <a:latin typeface="Courier New"/>
                <a:cs typeface="Courier New"/>
              </a:rPr>
              <a:t>qscxmlc</a:t>
            </a:r>
            <a:r>
              <a:rPr lang="en-US" dirty="0"/>
              <a:t> to generate required evaluation functions </a:t>
            </a:r>
          </a:p>
          <a:p>
            <a:pPr lvl="1"/>
            <a:r>
              <a:rPr lang="en-US" dirty="0"/>
              <a:t>Makes members accessible in SCXML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0905" y="2074848"/>
            <a:ext cx="8425186" cy="23025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109537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sz="1400"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40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20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00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solidFill>
                  <a:srgbClr val="000080"/>
                </a:solidFill>
              </a:rPr>
              <a:t>#include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 err="1">
                <a:solidFill>
                  <a:srgbClr val="008000"/>
                </a:solidFill>
              </a:rPr>
              <a:t>qscxmlcppdatamodel.h</a:t>
            </a:r>
            <a:r>
              <a:rPr lang="en-US" sz="1200" dirty="0">
                <a:solidFill>
                  <a:srgbClr val="008000"/>
                </a:solidFill>
              </a:rPr>
              <a:t>"</a:t>
            </a:r>
            <a:r>
              <a:rPr lang="en-US" sz="1200" dirty="0"/>
              <a:t> </a:t>
            </a:r>
            <a:br>
              <a:rPr lang="en-US" sz="1200" dirty="0"/>
            </a:br>
            <a:endParaRPr lang="en-US" sz="1200" dirty="0"/>
          </a:p>
          <a:p>
            <a:r>
              <a:rPr lang="en-US" sz="1200" dirty="0">
                <a:solidFill>
                  <a:srgbClr val="808000"/>
                </a:solidFill>
              </a:rPr>
              <a:t>class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TheDataModel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public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QScxmlCppDataModel</a:t>
            </a:r>
            <a:r>
              <a:rPr lang="en-US" sz="1200" dirty="0"/>
              <a:t> </a:t>
            </a:r>
          </a:p>
          <a:p>
            <a:r>
              <a:rPr lang="en-US" sz="1200" dirty="0"/>
              <a:t>{ </a:t>
            </a:r>
          </a:p>
          <a:p>
            <a:r>
              <a:rPr lang="en-US" sz="1200" dirty="0">
                <a:solidFill>
                  <a:srgbClr val="000080"/>
                </a:solidFill>
              </a:rPr>
              <a:t>    Q_OBJECT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0080"/>
                </a:solidFill>
              </a:rPr>
              <a:t>    Q_SCXML_DATAMODEL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Results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8000"/>
                </a:solidFill>
              </a:rPr>
              <a:t>qscxmlc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to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generate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evaluate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functions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private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Note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private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members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dirty="0" err="1">
                <a:solidFill>
                  <a:srgbClr val="808000"/>
                </a:solidFill>
              </a:rPr>
              <a:t>bool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/>
              <a:t>isValidMedia</a:t>
            </a:r>
            <a:r>
              <a:rPr lang="en-US" sz="1200" dirty="0"/>
              <a:t>()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/>
              <a:t>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8000"/>
                </a:solidFill>
              </a:rPr>
              <a:t>evaluateToBool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0080"/>
                </a:solidFill>
              </a:rPr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QVariantMap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/>
              <a:t>eventData</a:t>
            </a:r>
            <a:r>
              <a:rPr lang="en-US" sz="1200" dirty="0"/>
              <a:t>()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/>
              <a:t>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8000"/>
                </a:solidFill>
              </a:rPr>
              <a:t>evaluateToVariant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QString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0000"/>
                </a:solidFill>
              </a:rPr>
              <a:t>media</a:t>
            </a:r>
            <a:r>
              <a:rPr lang="en-US" sz="1200" dirty="0"/>
              <a:t>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8000"/>
                </a:solidFill>
              </a:rPr>
              <a:t>evaluateToVariant</a:t>
            </a:r>
            <a:r>
              <a:rPr lang="en-US" sz="1200" dirty="0"/>
              <a:t> </a:t>
            </a:r>
          </a:p>
          <a:p>
            <a:r>
              <a:rPr lang="en-US" sz="1200" dirty="0"/>
              <a:t>};</a:t>
            </a:r>
          </a:p>
          <a:p>
            <a:endParaRPr lang="en-US" sz="1200" dirty="0">
              <a:latin typeface="Courier New"/>
              <a:cs typeface="Courier New"/>
            </a:endParaRPr>
          </a:p>
          <a:p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79838967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145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QScxmlCppDataModel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709800"/>
          </a:xfrm>
        </p:spPr>
        <p:txBody>
          <a:bodyPr/>
          <a:lstStyle/>
          <a:p>
            <a:r>
              <a:rPr lang="en-US" dirty="0"/>
              <a:t>Allows adding C++ statements in </a:t>
            </a:r>
            <a:r>
              <a:rPr lang="en-US" dirty="0">
                <a:latin typeface="Courier New"/>
                <a:cs typeface="Courier New"/>
              </a:rPr>
              <a:t>&lt;script&gt; </a:t>
            </a:r>
            <a:r>
              <a:rPr lang="en-US" dirty="0"/>
              <a:t>elements</a:t>
            </a:r>
          </a:p>
          <a:p>
            <a:r>
              <a:rPr lang="en-US" dirty="0"/>
              <a:t>Allows using C++ expressions in </a:t>
            </a:r>
            <a:r>
              <a:rPr lang="en-US" dirty="0" err="1">
                <a:latin typeface="Courier New"/>
                <a:cs typeface="Courier New"/>
              </a:rPr>
              <a:t>cond</a:t>
            </a:r>
            <a:r>
              <a:rPr lang="en-US" dirty="0"/>
              <a:t> and </a:t>
            </a:r>
            <a:r>
              <a:rPr lang="en-US" dirty="0" err="1">
                <a:latin typeface="Courier New"/>
                <a:cs typeface="Courier New"/>
              </a:rPr>
              <a:t>expr</a:t>
            </a:r>
            <a:r>
              <a:rPr lang="en-US" dirty="0"/>
              <a:t> attributes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0905" y="2074848"/>
            <a:ext cx="8425186" cy="23025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109537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sz="1400"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40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20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00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&lt;</a:t>
            </a:r>
            <a:r>
              <a:rPr lang="en-US" sz="1200" dirty="0" err="1">
                <a:solidFill>
                  <a:srgbClr val="808000"/>
                </a:solidFill>
                <a:latin typeface="Courier New"/>
                <a:cs typeface="Courier New"/>
              </a:rPr>
              <a:t>scxml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dirty="0" err="1">
                <a:latin typeface="Courier New"/>
                <a:cs typeface="Courier New"/>
              </a:rPr>
              <a:t>xmlns</a:t>
            </a:r>
            <a:r>
              <a:rPr lang="en-US" sz="1200" dirty="0"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  <a:hlinkClick r:id="rId2"/>
              </a:rPr>
              <a:t>http://www.w3.org/2005/07/scxml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dirty="0" err="1">
                <a:latin typeface="Courier New"/>
                <a:cs typeface="Courier New"/>
              </a:rPr>
              <a:t>datamodel</a:t>
            </a:r>
            <a:r>
              <a:rPr lang="en-US" sz="1200" dirty="0"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cplusplus:TheDataModel:thedatamodel.h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&lt;state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id=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"stopped"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&lt;transition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event=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"tap"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b="1" dirty="0" err="1">
                <a:latin typeface="Courier New"/>
                <a:cs typeface="Courier New"/>
              </a:rPr>
              <a:t>cond</a:t>
            </a:r>
            <a:r>
              <a:rPr lang="en-US" sz="1200" dirty="0"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isValidMedia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()"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target=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"playing"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/&gt;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&lt;/state&gt;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br>
              <a:rPr lang="en-US" sz="1200" dirty="0">
                <a:latin typeface="Courier New"/>
                <a:cs typeface="Courier New"/>
              </a:rPr>
            </a:br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&lt;state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id=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"playing"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&lt;</a:t>
            </a:r>
            <a:r>
              <a:rPr lang="en-US" sz="1200" dirty="0" err="1">
                <a:solidFill>
                  <a:srgbClr val="808000"/>
                </a:solidFill>
                <a:latin typeface="Courier New"/>
                <a:cs typeface="Courier New"/>
              </a:rPr>
              <a:t>onentry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&gt;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    </a:t>
            </a:r>
            <a:r>
              <a:rPr lang="en-US" sz="1200" b="1" dirty="0">
                <a:solidFill>
                  <a:srgbClr val="808000"/>
                </a:solidFill>
                <a:latin typeface="Courier New"/>
                <a:cs typeface="Courier New"/>
              </a:rPr>
              <a:t>&lt;script&gt;</a:t>
            </a:r>
            <a:r>
              <a:rPr lang="en-US" sz="1200" b="1" dirty="0"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media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eventData</a:t>
            </a:r>
            <a:r>
              <a:rPr lang="en-US" sz="1200" dirty="0">
                <a:latin typeface="Courier New"/>
                <a:cs typeface="Courier New"/>
              </a:rPr>
              <a:t>().value(</a:t>
            </a:r>
          </a:p>
          <a:p>
            <a:r>
              <a:rPr lang="en-US" sz="1200" dirty="0">
                <a:latin typeface="Courier New"/>
                <a:cs typeface="Courier New"/>
              </a:rPr>
              <a:t>                </a:t>
            </a:r>
            <a:r>
              <a:rPr lang="en-US" sz="1200" dirty="0" err="1">
                <a:latin typeface="Courier New"/>
                <a:cs typeface="Courier New"/>
              </a:rPr>
              <a:t>QStringLiteral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&amp;</a:t>
            </a:r>
            <a:r>
              <a:rPr lang="en-US" sz="1200" dirty="0" err="1">
                <a:solidFill>
                  <a:srgbClr val="000080"/>
                </a:solidFill>
                <a:latin typeface="Courier New"/>
                <a:cs typeface="Courier New"/>
              </a:rPr>
              <a:t>quot;</a:t>
            </a:r>
            <a:r>
              <a:rPr lang="en-US" sz="1200" dirty="0" err="1">
                <a:latin typeface="Courier New"/>
                <a:cs typeface="Courier New"/>
              </a:rPr>
              <a:t>media</a:t>
            </a:r>
            <a:r>
              <a:rPr lang="en-US" sz="1200" dirty="0" err="1">
                <a:solidFill>
                  <a:srgbClr val="000080"/>
                </a:solidFill>
                <a:latin typeface="Courier New"/>
                <a:cs typeface="Courier New"/>
              </a:rPr>
              <a:t>&amp;quot</a:t>
            </a:r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;</a:t>
            </a:r>
            <a:r>
              <a:rPr lang="en-US" sz="1200" dirty="0">
                <a:latin typeface="Courier New"/>
                <a:cs typeface="Courier New"/>
              </a:rPr>
              <a:t>)).</a:t>
            </a:r>
            <a:r>
              <a:rPr lang="en-US" sz="1200" dirty="0" err="1">
                <a:latin typeface="Courier New"/>
                <a:cs typeface="Courier New"/>
              </a:rPr>
              <a:t>toString</a:t>
            </a:r>
            <a:r>
              <a:rPr lang="en-US" sz="1200" dirty="0">
                <a:latin typeface="Courier New"/>
                <a:cs typeface="Courier New"/>
              </a:rPr>
              <a:t>(); </a:t>
            </a:r>
          </a:p>
          <a:p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    </a:t>
            </a:r>
            <a:r>
              <a:rPr lang="en-US" sz="1200" b="1" dirty="0">
                <a:solidFill>
                  <a:srgbClr val="808000"/>
                </a:solidFill>
                <a:latin typeface="Courier New"/>
                <a:cs typeface="Courier New"/>
              </a:rPr>
              <a:t>&lt;/script&gt;</a:t>
            </a:r>
            <a:endParaRPr lang="en-US" sz="1200" b="1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01558135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146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Invoking Services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Only other SCXML state machines can be invoked as services </a:t>
            </a:r>
          </a:p>
          <a:p>
            <a:pPr lvl="1"/>
            <a:r>
              <a:rPr lang="en-US" dirty="0"/>
              <a:t>Allows having a state machine inside a state machine </a:t>
            </a:r>
          </a:p>
          <a:p>
            <a:endParaRPr lang="en-US" dirty="0"/>
          </a:p>
          <a:p>
            <a:r>
              <a:rPr lang="en-US" dirty="0"/>
              <a:t>Accessible with 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QVector</a:t>
            </a:r>
            <a:r>
              <a:rPr lang="en-US" dirty="0">
                <a:latin typeface="Courier New"/>
                <a:cs typeface="Courier New"/>
              </a:rPr>
              <a:t>&lt;</a:t>
            </a:r>
            <a:r>
              <a:rPr lang="en-US" dirty="0" err="1">
                <a:latin typeface="Courier New"/>
                <a:cs typeface="Courier New"/>
              </a:rPr>
              <a:t>QScxmlInvokableService</a:t>
            </a:r>
            <a:r>
              <a:rPr lang="en-US" dirty="0">
                <a:latin typeface="Courier New"/>
                <a:cs typeface="Courier New"/>
              </a:rPr>
              <a:t> *&gt; </a:t>
            </a:r>
            <a:r>
              <a:rPr lang="en-US" dirty="0" err="1">
                <a:latin typeface="Courier New"/>
                <a:cs typeface="Courier New"/>
              </a:rPr>
              <a:t>QScxmlStateMachine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invokedServices</a:t>
            </a:r>
            <a:r>
              <a:rPr lang="en-US" dirty="0">
                <a:latin typeface="Courier New"/>
                <a:cs typeface="Courier New"/>
              </a:rPr>
              <a:t>() </a:t>
            </a:r>
            <a:r>
              <a:rPr lang="en-US" dirty="0" err="1">
                <a:latin typeface="Courier New"/>
                <a:cs typeface="Courier New"/>
              </a:rPr>
              <a:t>const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or 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InvokedServices</a:t>
            </a:r>
            <a:r>
              <a:rPr lang="en-US" dirty="0"/>
              <a:t> in QML</a:t>
            </a:r>
          </a:p>
          <a:p>
            <a:pPr lvl="1"/>
            <a:endParaRPr lang="en-US" dirty="0"/>
          </a:p>
          <a:p>
            <a:r>
              <a:rPr lang="en-US" dirty="0"/>
              <a:t>Same features as the outer state machine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247883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147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SCXML allows creating state machines from XCXML files</a:t>
            </a:r>
          </a:p>
          <a:p>
            <a:endParaRPr lang="en-US" dirty="0"/>
          </a:p>
          <a:p>
            <a:r>
              <a:rPr lang="en-US" dirty="0" err="1">
                <a:latin typeface="Courier New"/>
                <a:cs typeface="Courier New"/>
              </a:rPr>
              <a:t>QScxmlStateMachine</a:t>
            </a:r>
            <a:r>
              <a:rPr lang="en-US" dirty="0"/>
              <a:t> provides functions</a:t>
            </a:r>
          </a:p>
          <a:p>
            <a:pPr lvl="1"/>
            <a:r>
              <a:rPr lang="en-US" dirty="0"/>
              <a:t>to access states </a:t>
            </a:r>
          </a:p>
          <a:p>
            <a:pPr lvl="1"/>
            <a:r>
              <a:rPr lang="en-US" dirty="0"/>
              <a:t>to observe state changes and events</a:t>
            </a:r>
          </a:p>
          <a:p>
            <a:pPr lvl="1"/>
            <a:r>
              <a:rPr lang="en-US" dirty="0"/>
              <a:t>to send events</a:t>
            </a:r>
          </a:p>
          <a:p>
            <a:pPr lvl="1"/>
            <a:r>
              <a:rPr lang="en-US" dirty="0"/>
              <a:t>to access invoked services to access data models </a:t>
            </a:r>
          </a:p>
          <a:p>
            <a:pPr lvl="1"/>
            <a:endParaRPr lang="en-US" dirty="0"/>
          </a:p>
          <a:p>
            <a:r>
              <a:rPr lang="en-US" dirty="0" err="1">
                <a:latin typeface="Courier New"/>
                <a:cs typeface="Courier New"/>
              </a:rPr>
              <a:t>QScxmlDataModel</a:t>
            </a:r>
            <a:r>
              <a:rPr lang="en-US" dirty="0"/>
              <a:t> sub-classes allow accessing data model locations and expressions </a:t>
            </a:r>
          </a:p>
        </p:txBody>
      </p:sp>
    </p:spTree>
    <p:extLst>
      <p:ext uri="{BB962C8B-B14F-4D97-AF65-F5344CB8AC3E}">
        <p14:creationId xmlns:p14="http://schemas.microsoft.com/office/powerpoint/2010/main" val="1523088063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Inter-Process Communication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751230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149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Running Processes</a:t>
            </a: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Inter-Process Communication</a:t>
            </a: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Qt Remote Objects</a:t>
            </a: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Shared Memory </a:t>
            </a:r>
          </a:p>
          <a:p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QtDBus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– Qt Bindings to D-Bus</a:t>
            </a: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File Watcher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218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and High-Level Plugin APIs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Low-level API</a:t>
            </a:r>
          </a:p>
          <a:p>
            <a:pPr lvl="1"/>
            <a:r>
              <a:rPr lang="en-US" dirty="0"/>
              <a:t>Allows implementing plugins to extend Qt applications </a:t>
            </a:r>
          </a:p>
          <a:p>
            <a:pPr lvl="1"/>
            <a:endParaRPr lang="en-US" dirty="0"/>
          </a:p>
          <a:p>
            <a:r>
              <a:rPr lang="en-US" dirty="0"/>
              <a:t>High-level API</a:t>
            </a:r>
          </a:p>
          <a:p>
            <a:pPr lvl="1"/>
            <a:r>
              <a:rPr lang="en-US" dirty="0"/>
              <a:t>Used to extend Qt itself with plugins </a:t>
            </a:r>
          </a:p>
          <a:p>
            <a:pPr lvl="1"/>
            <a:r>
              <a:rPr lang="en-US" dirty="0"/>
              <a:t>Developers need to implement Steps 2-4 only </a:t>
            </a:r>
          </a:p>
          <a:p>
            <a:pPr lvl="1"/>
            <a:r>
              <a:rPr lang="en-US" dirty="0"/>
              <a:t>Typically, Step 5 is implemented in plugin factory classes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023693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150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…how to launch and terminate processes</a:t>
            </a:r>
          </a:p>
          <a:p>
            <a:r>
              <a:rPr lang="en-US" dirty="0"/>
              <a:t>…how to communicate between processes with standard input and output</a:t>
            </a:r>
          </a:p>
          <a:p>
            <a:r>
              <a:rPr lang="en-US" dirty="0"/>
              <a:t>…IPC options in Qt</a:t>
            </a:r>
          </a:p>
          <a:p>
            <a:r>
              <a:rPr lang="en-US" dirty="0"/>
              <a:t>…how to use shared memory</a:t>
            </a:r>
          </a:p>
          <a:p>
            <a:r>
              <a:rPr lang="en-US" dirty="0"/>
              <a:t>…how to use Desktop-Bus </a:t>
            </a:r>
          </a:p>
          <a:p>
            <a:r>
              <a:rPr lang="en-US" dirty="0"/>
              <a:t>…how to observe changes in the file system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33873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151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195277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QProcess</a:t>
            </a:r>
            <a:r>
              <a:rPr lang="en-US" dirty="0"/>
              <a:t> allows launching external programs and communicating with them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Both synchronously and asynchronously 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After the process has been created, it enters the </a:t>
            </a:r>
            <a:r>
              <a:rPr lang="en-US" dirty="0">
                <a:latin typeface="Courier New"/>
                <a:cs typeface="Courier New"/>
              </a:rPr>
              <a:t>Starting</a:t>
            </a:r>
            <a:r>
              <a:rPr lang="en-US" dirty="0"/>
              <a:t> state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After the process is started, it enters Running state and emits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started() </a:t>
            </a:r>
            <a:r>
              <a:rPr lang="en-US" dirty="0"/>
              <a:t>signal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Process may be started several times (platform dependent behavior)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34940" y="3356151"/>
            <a:ext cx="8085484" cy="16427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lvl1pPr marL="342900" indent="-233363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86BC25"/>
              </a:buClr>
              <a:buSzPct val="60000"/>
              <a:buFontTx/>
              <a:buChar char="•"/>
              <a:defRPr lang="en-US" sz="18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  <a:lvl2pPr marL="7191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6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2pPr>
            <a:lvl3pPr marL="1079500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3pPr>
            <a:lvl4pPr marL="1439863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4pPr>
            <a:lvl5pPr marL="17986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kern="1200" dirty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program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"./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helloworld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QStringList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arguments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arguments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"-style"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"motif"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80008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QProcess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aProcess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QProcess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parentObject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aProcess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setProgram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program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aProcess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setArguments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arguments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aProcess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start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endParaRPr lang="en-US" sz="1200" dirty="0">
              <a:solidFill>
                <a:srgbClr val="800080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933903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503CCB-85E4-D24E-A401-4B1FB178A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DEC1B1-4987-324F-819B-C8E0D5742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152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DA19DC9-02C1-F64D-BBEB-382168C39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Variables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1066F2-3AAD-0247-895D-9F59E423A1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161090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QProcessEnvironment</a:t>
            </a:r>
            <a:r>
              <a:rPr lang="en-US" dirty="0"/>
              <a:t> allows inserting, accessing, and removing environment variables passed to the program</a:t>
            </a:r>
          </a:p>
          <a:p>
            <a:pPr>
              <a:lnSpc>
                <a:spcPct val="90000"/>
              </a:lnSpc>
            </a:pPr>
            <a:r>
              <a:rPr lang="en-US" dirty="0"/>
              <a:t>If the variables are changed outside the program, the updated values will be shown in the existing process environment object 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No need to re-read the values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Variables are shown as key, value </a:t>
            </a:r>
            <a:r>
              <a:rPr lang="en-US" dirty="0" err="1"/>
              <a:t>pairss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BD95E7F-3317-A042-98D6-51EC51E8C3AD}"/>
              </a:ext>
            </a:extLst>
          </p:cNvPr>
          <p:cNvSpPr txBox="1">
            <a:spLocks noChangeArrowheads="1"/>
          </p:cNvSpPr>
          <p:nvPr/>
        </p:nvSpPr>
        <p:spPr>
          <a:xfrm>
            <a:off x="342931" y="2981739"/>
            <a:ext cx="8310739" cy="11661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lIns="117226" tIns="58613" rIns="117226" bIns="58613"/>
          <a:lstStyle>
            <a:lvl1pPr marL="342900" indent="-233363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86BC25"/>
              </a:buClr>
              <a:buSzPct val="60000"/>
              <a:buFontTx/>
              <a:buChar char="•"/>
              <a:defRPr lang="en-US" sz="18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  <a:lvl2pPr marL="7191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6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2pPr>
            <a:lvl3pPr marL="1079500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3pPr>
            <a:lvl4pPr marL="1439863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4pPr>
            <a:lvl5pPr marL="17986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kern="1200" dirty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QProcessEnvironment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systemEnvironment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());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QString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entry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toStringList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qDebug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&lt;&lt;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entry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HOME=/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whatever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homeFolder</a:t>
            </a:r>
            <a:endParaRPr lang="fi-FI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dirty="0">
              <a:solidFill>
                <a:srgbClr val="800080"/>
              </a:solidFill>
              <a:latin typeface="Courier New" panose="02070309020205020404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483636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153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Process Invocation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err="1">
                <a:latin typeface="Courier New"/>
                <a:cs typeface="Courier New"/>
              </a:rPr>
              <a:t>QProcess</a:t>
            </a:r>
            <a:r>
              <a:rPr lang="en-US" dirty="0">
                <a:latin typeface="Courier New"/>
                <a:cs typeface="Courier New"/>
              </a:rPr>
              <a:t>::start() </a:t>
            </a:r>
            <a:r>
              <a:rPr lang="en-US" dirty="0"/>
              <a:t>starts the process asynchronously 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Function returns possibly before the child process is running 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Signals </a:t>
            </a:r>
            <a:r>
              <a:rPr lang="en-US" dirty="0">
                <a:latin typeface="Courier New"/>
                <a:cs typeface="Courier New"/>
              </a:rPr>
              <a:t>started()</a:t>
            </a:r>
            <a:r>
              <a:rPr lang="en-US" dirty="0"/>
              <a:t> or </a:t>
            </a:r>
            <a:r>
              <a:rPr lang="en-US" dirty="0" err="1">
                <a:latin typeface="Courier New"/>
                <a:cs typeface="Courier New"/>
              </a:rPr>
              <a:t>errorOccurred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tell whether the process was started successfully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Courier New"/>
                <a:cs typeface="Courier New"/>
              </a:rPr>
              <a:t>start()</a:t>
            </a:r>
            <a:r>
              <a:rPr lang="en-US" dirty="0"/>
              <a:t> may be called several times – no effect on the running process 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r>
              <a:rPr lang="en-US" dirty="0"/>
              <a:t>Static </a:t>
            </a:r>
            <a:r>
              <a:rPr lang="en-US" dirty="0" err="1">
                <a:latin typeface="Courier New" pitchFamily="49" charset="0"/>
              </a:rPr>
              <a:t>QProcess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startDetached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starts a child process and detaches it from the current one</a:t>
            </a:r>
          </a:p>
          <a:p>
            <a:pPr lvl="1"/>
            <a:r>
              <a:rPr lang="en-US" dirty="0"/>
              <a:t>This method will not wait for termination, and the child process will not be terminated when the current process terminates (“fire and forget”)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84157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154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Synchronous Process Invocation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Wait until the child process has started (or finished)</a:t>
            </a:r>
          </a:p>
          <a:p>
            <a:pPr lvl="1">
              <a:lnSpc>
                <a:spcPct val="90000"/>
              </a:lnSpc>
            </a:pPr>
            <a:r>
              <a:rPr lang="en-US" dirty="0" err="1">
                <a:latin typeface="Courier New" pitchFamily="49" charset="0"/>
              </a:rPr>
              <a:t>waitForStarted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returns when the </a:t>
            </a:r>
            <a:r>
              <a:rPr lang="en-US" dirty="0">
                <a:latin typeface="Courier New"/>
                <a:cs typeface="Courier New"/>
              </a:rPr>
              <a:t>started()</a:t>
            </a:r>
            <a:r>
              <a:rPr lang="en-US" dirty="0"/>
              <a:t> signal has been emitted</a:t>
            </a:r>
          </a:p>
          <a:p>
            <a:pPr lvl="1">
              <a:lnSpc>
                <a:spcPct val="90000"/>
              </a:lnSpc>
            </a:pPr>
            <a:r>
              <a:rPr lang="en-US" dirty="0" err="1">
                <a:latin typeface="Courier New" pitchFamily="49" charset="0"/>
              </a:rPr>
              <a:t>waitForFinished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returns when the </a:t>
            </a:r>
            <a:r>
              <a:rPr lang="en-US" dirty="0">
                <a:latin typeface="Courier New"/>
                <a:cs typeface="Courier New"/>
              </a:rPr>
              <a:t>finished()</a:t>
            </a:r>
            <a:r>
              <a:rPr lang="en-US" dirty="0"/>
              <a:t> signal has been emitted</a:t>
            </a:r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execute()</a:t>
            </a:r>
            <a:r>
              <a:rPr lang="en-US" dirty="0"/>
              <a:t>Is another way to start a process synchronously 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Starts a process and waits for its termination </a:t>
            </a:r>
          </a:p>
          <a:p>
            <a:pPr lvl="1"/>
            <a:r>
              <a:rPr lang="en-US" dirty="0"/>
              <a:t>Does not allow processing the child input or sending output to the child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Calling these methods in the main (GUI) thread will freeze your user interface</a:t>
            </a:r>
          </a:p>
          <a:p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672694" y="3220558"/>
            <a:ext cx="7812868" cy="951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lvl1pPr marL="342900" indent="-233363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86BC25"/>
              </a:buClr>
              <a:buSzPct val="60000"/>
              <a:buFontTx/>
              <a:buChar char="•"/>
              <a:defRPr lang="en-US" sz="18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  <a:lvl2pPr marL="7191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6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2pPr>
            <a:lvl3pPr marL="1079500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3pPr>
            <a:lvl4pPr marL="1439863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4pPr>
            <a:lvl5pPr marL="17986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kern="1200" dirty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QStringList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arguments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arguments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"Argument1"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"Argument2"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QProcess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execute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do_it_now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arguments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won’t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get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here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until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do_it_now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terminates</a:t>
            </a:r>
            <a:endParaRPr lang="en-US" sz="1200" dirty="0">
              <a:solidFill>
                <a:srgbClr val="800080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87641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155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Inter-Process Communication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/>
              <a:t>As straightforward as accessing the files 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Thanks to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QIODevice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Write process’s standard input using </a:t>
            </a:r>
            <a:r>
              <a:rPr lang="en-US" dirty="0">
                <a:latin typeface="Courier New"/>
                <a:cs typeface="Courier New"/>
              </a:rPr>
              <a:t>write()</a:t>
            </a:r>
            <a:r>
              <a:rPr lang="en-US" dirty="0"/>
              <a:t> and read from the standard output using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read(),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readLine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readAll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getChar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39552" y="2742322"/>
            <a:ext cx="7812868" cy="18890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lvl1pPr marL="342900" indent="-233363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86BC25"/>
              </a:buClr>
              <a:buSzPct val="60000"/>
              <a:buFontTx/>
              <a:buChar char="•"/>
              <a:defRPr lang="en-US" sz="18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  <a:lvl2pPr marL="7191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6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2pPr>
            <a:lvl3pPr marL="1079500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3pPr>
            <a:lvl4pPr marL="1439863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4pPr>
            <a:lvl5pPr marL="17986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kern="1200" dirty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QProcess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gzip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gzip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start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gzip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QStringList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"-c"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if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(!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gzip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waitForStarted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())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return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false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gzip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write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(“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Hello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World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!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gzip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closeWriteChannel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if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(!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gzip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waitForFinished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())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return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false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QByteArray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gzip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readAll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endParaRPr lang="en-US" sz="1200" dirty="0">
              <a:solidFill>
                <a:srgbClr val="800080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fi-FI" sz="1400" dirty="0" err="1">
                <a:latin typeface="Open Sans Light"/>
                <a:cs typeface="Open Sans Light"/>
              </a:rPr>
              <a:t>ex-simple-ipc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533768186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Inter-Process Communication Options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Remote Objects - IPC between processes and hosts </a:t>
            </a:r>
          </a:p>
          <a:p>
            <a:pPr>
              <a:lnSpc>
                <a:spcPct val="80000"/>
              </a:lnSpc>
            </a:pP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>
              <a:lnSpc>
                <a:spcPct val="80000"/>
              </a:lnSpc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QSharedMemory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>
              <a:lnSpc>
                <a:spcPct val="80000"/>
              </a:lnSpc>
            </a:pPr>
            <a:r>
              <a:rPr lang="en-US" dirty="0"/>
              <a:t>Reference count object, can be opened by any process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Simple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memcpy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used to read/write to the process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Socket servers 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QCoreApplication</a:t>
            </a:r>
            <a:r>
              <a:rPr lang="en-US" dirty="0"/>
              <a:t> instances)</a:t>
            </a:r>
          </a:p>
          <a:p>
            <a:pPr lvl="1">
              <a:lnSpc>
                <a:spcPct val="80000"/>
              </a:lnSpc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QLocalSocket</a:t>
            </a:r>
            <a:r>
              <a:rPr lang="en-US" dirty="0"/>
              <a:t> used (local loop TCP socket)</a:t>
            </a:r>
          </a:p>
          <a:p>
            <a:pPr marL="0" indent="0">
              <a:lnSpc>
                <a:spcPct val="80000"/>
              </a:lnSpc>
              <a:buNone/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File sharing with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QFileSystemWatcher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lnSpc>
                <a:spcPct val="80000"/>
              </a:lnSpc>
              <a:buNone/>
            </a:pPr>
            <a:endParaRPr lang="en-US" dirty="0"/>
          </a:p>
          <a:p>
            <a:pPr>
              <a:lnSpc>
                <a:spcPct val="80000"/>
              </a:lnSpc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F0A8442-5900-B24F-B0BC-7BD6522C12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 err="1"/>
              <a:t>DBus</a:t>
            </a:r>
            <a:endParaRPr lang="en-US" dirty="0"/>
          </a:p>
          <a:p>
            <a:pPr lvl="1">
              <a:lnSpc>
                <a:spcPct val="80000"/>
              </a:lnSpc>
            </a:pPr>
            <a:r>
              <a:rPr lang="en-US" dirty="0"/>
              <a:t>Extends signal/slot mechanism between processes</a:t>
            </a:r>
          </a:p>
          <a:p>
            <a:pPr lvl="1">
              <a:lnSpc>
                <a:spcPct val="80000"/>
              </a:lnSpc>
            </a:pPr>
            <a:r>
              <a:rPr lang="en-US" dirty="0" err="1"/>
              <a:t>DBus</a:t>
            </a:r>
            <a:r>
              <a:rPr lang="en-US" dirty="0"/>
              <a:t> protocol must be supported by the platform</a:t>
            </a:r>
          </a:p>
          <a:p>
            <a:pPr lvl="1"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 err="1"/>
              <a:t>QCop</a:t>
            </a:r>
            <a:r>
              <a:rPr lang="en-US" dirty="0"/>
              <a:t> (Qt Communication protocol) 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Available only in Qt for embedded Linux prior Qt 5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Platform-dependent functionality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Message queues, pipes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08593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84592-011E-0640-9688-5AD734AEE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35ED3-50EB-5442-BF8A-72E38A133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157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8F15FE-113F-5F40-9B01-069CB25F4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Remote Objects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FAF71-5340-9940-BE3F-89AFB95DE4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Allows sharing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QObjects</a:t>
            </a:r>
            <a:r>
              <a:rPr lang="en-US" dirty="0"/>
              <a:t> between processes and devices</a:t>
            </a:r>
          </a:p>
          <a:p>
            <a:r>
              <a:rPr lang="en-US" dirty="0"/>
              <a:t>Each process has a local proxy object AKA </a:t>
            </a:r>
            <a:r>
              <a:rPr lang="en-US" i="1" dirty="0"/>
              <a:t>Replica</a:t>
            </a:r>
            <a:r>
              <a:rPr lang="en-US" dirty="0"/>
              <a:t> of the shared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QObject</a:t>
            </a:r>
            <a:r>
              <a:rPr lang="en-US" dirty="0"/>
              <a:t> AKA </a:t>
            </a:r>
            <a:r>
              <a:rPr lang="en-US" i="1" dirty="0"/>
              <a:t>Source</a:t>
            </a:r>
            <a:endParaRPr lang="en-US" dirty="0"/>
          </a:p>
          <a:p>
            <a:r>
              <a:rPr lang="en-US" dirty="0"/>
              <a:t>Changes in Source or in any of the Replicas are notified to all Replicas </a:t>
            </a:r>
          </a:p>
          <a:p>
            <a:pPr lvl="1"/>
            <a:r>
              <a:rPr lang="en-US" dirty="0"/>
              <a:t>Replicas </a:t>
            </a:r>
            <a:r>
              <a:rPr lang="en-US" u="sng" dirty="0"/>
              <a:t>synched</a:t>
            </a:r>
            <a:r>
              <a:rPr lang="en-US" dirty="0"/>
              <a:t> with Source </a:t>
            </a:r>
          </a:p>
          <a:p>
            <a:r>
              <a:rPr lang="en-US" dirty="0"/>
              <a:t>Several sources can be made available in a single remote host node</a:t>
            </a:r>
          </a:p>
          <a:p>
            <a:pPr lvl="1"/>
            <a:r>
              <a:rPr lang="en-US" dirty="0"/>
              <a:t>Remote nodes create peer-to-peer connections to the host node </a:t>
            </a:r>
          </a:p>
          <a:p>
            <a:r>
              <a:rPr lang="en-US" dirty="0"/>
              <a:t>Replica objects have their own local connections to other objects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824327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F15FE-113F-5F40-9B01-069CB25F4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Remote Objects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84592-011E-0640-9688-5AD734AEE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35ED3-50EB-5442-BF8A-72E38A133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158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ABB89F0-1E7E-194D-B874-47558FD8EE0E}"/>
              </a:ext>
            </a:extLst>
          </p:cNvPr>
          <p:cNvGrpSpPr/>
          <p:nvPr/>
        </p:nvGrpSpPr>
        <p:grpSpPr>
          <a:xfrm>
            <a:off x="2925604" y="2509472"/>
            <a:ext cx="1079872" cy="590978"/>
            <a:chOff x="1055688" y="3717032"/>
            <a:chExt cx="1079872" cy="590978"/>
          </a:xfrm>
          <a:solidFill>
            <a:schemeClr val="accent2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F33F9BA-933D-4744-8A43-222ABB8E42FE}"/>
                </a:ext>
              </a:extLst>
            </p:cNvPr>
            <p:cNvSpPr/>
            <p:nvPr/>
          </p:nvSpPr>
          <p:spPr>
            <a:xfrm>
              <a:off x="1055688" y="3717032"/>
              <a:ext cx="1079872" cy="5909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E6D4EE8-93E4-F34B-8982-653FB780A89E}"/>
                </a:ext>
              </a:extLst>
            </p:cNvPr>
            <p:cNvSpPr txBox="1"/>
            <p:nvPr/>
          </p:nvSpPr>
          <p:spPr>
            <a:xfrm>
              <a:off x="1090560" y="3858474"/>
              <a:ext cx="1044999" cy="30997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Source X</a:t>
              </a:r>
            </a:p>
          </p:txBody>
        </p:sp>
      </p:grp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BB7EB70-8BBB-E241-ACC9-C43077122F49}"/>
              </a:ext>
            </a:extLst>
          </p:cNvPr>
          <p:cNvSpPr/>
          <p:nvPr/>
        </p:nvSpPr>
        <p:spPr>
          <a:xfrm>
            <a:off x="2745335" y="2102688"/>
            <a:ext cx="1476165" cy="183673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30ED097-A96E-5E4F-992A-20067BFA77B0}"/>
              </a:ext>
            </a:extLst>
          </p:cNvPr>
          <p:cNvGrpSpPr/>
          <p:nvPr/>
        </p:nvGrpSpPr>
        <p:grpSpPr>
          <a:xfrm>
            <a:off x="2943481" y="3171171"/>
            <a:ext cx="1079872" cy="590978"/>
            <a:chOff x="1055688" y="3717032"/>
            <a:chExt cx="1079872" cy="590978"/>
          </a:xfrm>
          <a:solidFill>
            <a:schemeClr val="accent2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67B5D8B-000A-3B45-B746-957E756584F4}"/>
                </a:ext>
              </a:extLst>
            </p:cNvPr>
            <p:cNvSpPr/>
            <p:nvPr/>
          </p:nvSpPr>
          <p:spPr>
            <a:xfrm>
              <a:off x="1055688" y="3717032"/>
              <a:ext cx="1079872" cy="5909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0819BBC-1E2E-444A-80BF-58167BAE31CE}"/>
                </a:ext>
              </a:extLst>
            </p:cNvPr>
            <p:cNvSpPr txBox="1"/>
            <p:nvPr/>
          </p:nvSpPr>
          <p:spPr>
            <a:xfrm>
              <a:off x="1090560" y="3858474"/>
              <a:ext cx="1027121" cy="3128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Source 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2D6885E-8C76-9544-A735-15112E041C66}"/>
              </a:ext>
            </a:extLst>
          </p:cNvPr>
          <p:cNvSpPr txBox="1"/>
          <p:nvPr/>
        </p:nvSpPr>
        <p:spPr>
          <a:xfrm>
            <a:off x="2833878" y="2137234"/>
            <a:ext cx="1387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Host node 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6F61F62-0D46-064D-930E-C3CA0EB1D937}"/>
              </a:ext>
            </a:extLst>
          </p:cNvPr>
          <p:cNvGrpSpPr/>
          <p:nvPr/>
        </p:nvGrpSpPr>
        <p:grpSpPr>
          <a:xfrm>
            <a:off x="5614888" y="1500309"/>
            <a:ext cx="1458037" cy="590978"/>
            <a:chOff x="1055688" y="3717032"/>
            <a:chExt cx="1079872" cy="590978"/>
          </a:xfrm>
          <a:solidFill>
            <a:schemeClr val="accent2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2DAC3E3-C61E-F846-AEA7-BD3D9A1777C4}"/>
                </a:ext>
              </a:extLst>
            </p:cNvPr>
            <p:cNvSpPr/>
            <p:nvPr/>
          </p:nvSpPr>
          <p:spPr>
            <a:xfrm>
              <a:off x="1055688" y="3717032"/>
              <a:ext cx="1079872" cy="5909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214838B-692F-8E45-BA92-CD6024057218}"/>
                </a:ext>
              </a:extLst>
            </p:cNvPr>
            <p:cNvSpPr txBox="1"/>
            <p:nvPr/>
          </p:nvSpPr>
          <p:spPr>
            <a:xfrm>
              <a:off x="1090561" y="3858474"/>
              <a:ext cx="899608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Replica</a:t>
              </a:r>
            </a:p>
          </p:txBody>
        </p:sp>
      </p:grp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6FB6A8A-9EEF-6B45-A01A-0A5DCBD455E6}"/>
              </a:ext>
            </a:extLst>
          </p:cNvPr>
          <p:cNvSpPr/>
          <p:nvPr/>
        </p:nvSpPr>
        <p:spPr>
          <a:xfrm>
            <a:off x="5434620" y="1093525"/>
            <a:ext cx="1836453" cy="11096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88497A-8387-A341-9AA2-02AA206F99A9}"/>
              </a:ext>
            </a:extLst>
          </p:cNvPr>
          <p:cNvSpPr txBox="1"/>
          <p:nvPr/>
        </p:nvSpPr>
        <p:spPr>
          <a:xfrm>
            <a:off x="5614889" y="1126813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Remote node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621AE34-04F4-3C4C-8CE3-C8978842E050}"/>
              </a:ext>
            </a:extLst>
          </p:cNvPr>
          <p:cNvGrpSpPr/>
          <p:nvPr/>
        </p:nvGrpSpPr>
        <p:grpSpPr>
          <a:xfrm>
            <a:off x="5614888" y="2872995"/>
            <a:ext cx="1458037" cy="590978"/>
            <a:chOff x="1055688" y="3717032"/>
            <a:chExt cx="1079872" cy="590978"/>
          </a:xfrm>
          <a:solidFill>
            <a:schemeClr val="accent2"/>
          </a:solidFill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8EE80D-432D-9F45-80DC-481C95E67AFF}"/>
                </a:ext>
              </a:extLst>
            </p:cNvPr>
            <p:cNvSpPr/>
            <p:nvPr/>
          </p:nvSpPr>
          <p:spPr>
            <a:xfrm>
              <a:off x="1055688" y="3717032"/>
              <a:ext cx="1079872" cy="5909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DD5CFB9-F4C6-5645-96D6-3409D8493432}"/>
                </a:ext>
              </a:extLst>
            </p:cNvPr>
            <p:cNvSpPr txBox="1"/>
            <p:nvPr/>
          </p:nvSpPr>
          <p:spPr>
            <a:xfrm>
              <a:off x="1090561" y="3858474"/>
              <a:ext cx="899608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Replica</a:t>
              </a:r>
            </a:p>
          </p:txBody>
        </p:sp>
      </p:grp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D2E861D-A521-0E4E-8C6C-3ED2C1072ED5}"/>
              </a:ext>
            </a:extLst>
          </p:cNvPr>
          <p:cNvSpPr/>
          <p:nvPr/>
        </p:nvSpPr>
        <p:spPr>
          <a:xfrm>
            <a:off x="5434620" y="2466211"/>
            <a:ext cx="1836453" cy="11096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A7D41B2-0EFA-DA48-BD12-A9615A9D2410}"/>
              </a:ext>
            </a:extLst>
          </p:cNvPr>
          <p:cNvSpPr txBox="1"/>
          <p:nvPr/>
        </p:nvSpPr>
        <p:spPr>
          <a:xfrm>
            <a:off x="5614889" y="2499499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Remote node 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3BC6BE5-AE73-9442-94D9-37DF2BEC4695}"/>
              </a:ext>
            </a:extLst>
          </p:cNvPr>
          <p:cNvGrpSpPr/>
          <p:nvPr/>
        </p:nvGrpSpPr>
        <p:grpSpPr>
          <a:xfrm>
            <a:off x="5614887" y="4244253"/>
            <a:ext cx="1458037" cy="590978"/>
            <a:chOff x="1055688" y="3717032"/>
            <a:chExt cx="1079872" cy="590978"/>
          </a:xfrm>
          <a:solidFill>
            <a:schemeClr val="accent2"/>
          </a:solidFill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9BD6A82-C5A5-534A-BC94-F18872CA511E}"/>
                </a:ext>
              </a:extLst>
            </p:cNvPr>
            <p:cNvSpPr/>
            <p:nvPr/>
          </p:nvSpPr>
          <p:spPr>
            <a:xfrm>
              <a:off x="1055688" y="3717032"/>
              <a:ext cx="1079872" cy="5909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ACDD36A-EAA3-9147-AB39-F337A091DB42}"/>
                </a:ext>
              </a:extLst>
            </p:cNvPr>
            <p:cNvSpPr txBox="1"/>
            <p:nvPr/>
          </p:nvSpPr>
          <p:spPr>
            <a:xfrm>
              <a:off x="1090561" y="3858474"/>
              <a:ext cx="899608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Replica</a:t>
              </a:r>
            </a:p>
          </p:txBody>
        </p:sp>
      </p:grp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7D50681-C019-F840-BD97-62AFA53EC383}"/>
              </a:ext>
            </a:extLst>
          </p:cNvPr>
          <p:cNvSpPr/>
          <p:nvPr/>
        </p:nvSpPr>
        <p:spPr>
          <a:xfrm>
            <a:off x="5434619" y="3837469"/>
            <a:ext cx="1836453" cy="11096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998749-56C8-084C-8C72-3298046994BF}"/>
              </a:ext>
            </a:extLst>
          </p:cNvPr>
          <p:cNvSpPr txBox="1"/>
          <p:nvPr/>
        </p:nvSpPr>
        <p:spPr>
          <a:xfrm>
            <a:off x="5614888" y="3870757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Remote node 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DBF8F90-B707-CA49-A599-DB662497A3A2}"/>
              </a:ext>
            </a:extLst>
          </p:cNvPr>
          <p:cNvCxnSpPr>
            <a:cxnSpLocks/>
          </p:cNvCxnSpPr>
          <p:nvPr/>
        </p:nvCxnSpPr>
        <p:spPr>
          <a:xfrm>
            <a:off x="3483418" y="1641751"/>
            <a:ext cx="1951201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2CF384-8D0B-7E41-A9DE-27D89331A34F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3483418" y="1641751"/>
            <a:ext cx="0" cy="460937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923B7FA-C24D-4B42-A034-9AE3F2F7B42A}"/>
              </a:ext>
            </a:extLst>
          </p:cNvPr>
          <p:cNvSpPr txBox="1"/>
          <p:nvPr/>
        </p:nvSpPr>
        <p:spPr>
          <a:xfrm>
            <a:off x="2565067" y="1292314"/>
            <a:ext cx="1548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Property change</a:t>
            </a:r>
          </a:p>
          <a:p>
            <a:r>
              <a:rPr lang="en-US" sz="1400" dirty="0"/>
              <a:t>Slot called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900293C-FEC3-A840-9013-A2B30D988EB0}"/>
              </a:ext>
            </a:extLst>
          </p:cNvPr>
          <p:cNvCxnSpPr>
            <a:cxnSpLocks/>
            <a:stCxn id="11" idx="3"/>
            <a:endCxn id="19" idx="1"/>
          </p:cNvCxnSpPr>
          <p:nvPr/>
        </p:nvCxnSpPr>
        <p:spPr>
          <a:xfrm flipV="1">
            <a:off x="4221500" y="1648369"/>
            <a:ext cx="1213120" cy="1372686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7F6C795-7C21-2A4C-9740-1EC431E9930E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4221500" y="3021055"/>
            <a:ext cx="1213120" cy="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4AFC5A5-4D34-9D49-A795-9EF88ECAFDEA}"/>
              </a:ext>
            </a:extLst>
          </p:cNvPr>
          <p:cNvCxnSpPr>
            <a:cxnSpLocks/>
            <a:stCxn id="11" idx="3"/>
            <a:endCxn id="29" idx="1"/>
          </p:cNvCxnSpPr>
          <p:nvPr/>
        </p:nvCxnSpPr>
        <p:spPr>
          <a:xfrm>
            <a:off x="4221500" y="3021055"/>
            <a:ext cx="1213119" cy="1371258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60205FB-9197-6A4F-8C9A-184847F9F3EA}"/>
              </a:ext>
            </a:extLst>
          </p:cNvPr>
          <p:cNvSpPr txBox="1"/>
          <p:nvPr/>
        </p:nvSpPr>
        <p:spPr>
          <a:xfrm>
            <a:off x="4959581" y="2209830"/>
            <a:ext cx="1548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Notifications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02FFD5B-266C-2A40-B11B-F6046821A05E}"/>
              </a:ext>
            </a:extLst>
          </p:cNvPr>
          <p:cNvCxnSpPr>
            <a:stCxn id="19" idx="3"/>
          </p:cNvCxnSpPr>
          <p:nvPr/>
        </p:nvCxnSpPr>
        <p:spPr>
          <a:xfrm>
            <a:off x="7271073" y="1648369"/>
            <a:ext cx="785101" cy="0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E6E8480D-8502-C84D-B8F2-7132E746CC03}"/>
              </a:ext>
            </a:extLst>
          </p:cNvPr>
          <p:cNvSpPr txBox="1"/>
          <p:nvPr/>
        </p:nvSpPr>
        <p:spPr>
          <a:xfrm>
            <a:off x="7287300" y="1110034"/>
            <a:ext cx="1158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Local connections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71A5AAA-41BE-EB45-818E-6F01AC696CCC}"/>
              </a:ext>
            </a:extLst>
          </p:cNvPr>
          <p:cNvCxnSpPr/>
          <p:nvPr/>
        </p:nvCxnSpPr>
        <p:spPr>
          <a:xfrm>
            <a:off x="4570275" y="764918"/>
            <a:ext cx="0" cy="4211755"/>
          </a:xfrm>
          <a:prstGeom prst="line">
            <a:avLst/>
          </a:prstGeom>
          <a:ln w="635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55E28A1-D46F-234A-9C1C-0E8A31860D69}"/>
              </a:ext>
            </a:extLst>
          </p:cNvPr>
          <p:cNvSpPr txBox="1"/>
          <p:nvPr/>
        </p:nvSpPr>
        <p:spPr>
          <a:xfrm>
            <a:off x="4606526" y="402378"/>
            <a:ext cx="1127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Process  boundary</a:t>
            </a:r>
          </a:p>
        </p:txBody>
      </p:sp>
    </p:spTree>
    <p:extLst>
      <p:ext uri="{BB962C8B-B14F-4D97-AF65-F5344CB8AC3E}">
        <p14:creationId xmlns:p14="http://schemas.microsoft.com/office/powerpoint/2010/main" val="2329896405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B0E2F-7792-8943-A854-EAD9F021E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10A84-4460-8A49-8662-34BCCBD68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ABA6B483-D54A-6F4C-ABB1-789E9E7B1B73}" type="slidenum">
              <a:rPr lang="en-US" smtClean="0"/>
              <a:pPr/>
              <a:t>159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6CEF6EE-35AE-1448-8619-1C59BD9B4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Object API Definition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D4FA9DE-FE6B-F940-8688-18A67FB6F8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1610901"/>
          </a:xfrm>
        </p:spPr>
        <p:txBody>
          <a:bodyPr/>
          <a:lstStyle/>
          <a:p>
            <a:r>
              <a:rPr lang="en-US" dirty="0"/>
              <a:t>Object API define using properties, signals, and slots</a:t>
            </a:r>
          </a:p>
          <a:p>
            <a:r>
              <a:rPr lang="en-US" dirty="0"/>
              <a:t>API can be used in Replicas</a:t>
            </a:r>
          </a:p>
          <a:p>
            <a:r>
              <a:rPr lang="en-US" dirty="0"/>
              <a:t>API implementation provided in Source</a:t>
            </a:r>
          </a:p>
          <a:p>
            <a:r>
              <a:rPr lang="en-US" dirty="0"/>
              <a:t>API is defined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QObject</a:t>
            </a:r>
            <a:r>
              <a:rPr lang="en-US" dirty="0"/>
              <a:t> or in  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.rep </a:t>
            </a:r>
            <a:r>
              <a:rPr lang="en-US" dirty="0"/>
              <a:t>template for use with the </a:t>
            </a:r>
            <a:r>
              <a:rPr lang="en-US" b="1" dirty="0" err="1"/>
              <a:t>repc</a:t>
            </a:r>
            <a:r>
              <a:rPr lang="en-US" dirty="0"/>
              <a:t> compiler </a:t>
            </a:r>
          </a:p>
          <a:p>
            <a:pPr lvl="1"/>
            <a:r>
              <a:rPr lang="en-US" dirty="0"/>
              <a:t>Add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REPC_SOURCE </a:t>
            </a:r>
            <a:r>
              <a:rPr lang="en-US" dirty="0"/>
              <a:t>or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REPC_REPLICA </a:t>
            </a:r>
            <a:r>
              <a:rPr lang="en-US" dirty="0"/>
              <a:t>to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.pro </a:t>
            </a:r>
            <a:r>
              <a:rPr lang="en-US" dirty="0"/>
              <a:t>file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01D4383B-06F1-B844-8429-C195F8F555C3}"/>
              </a:ext>
            </a:extLst>
          </p:cNvPr>
          <p:cNvSpPr txBox="1">
            <a:spLocks noChangeArrowheads="1"/>
          </p:cNvSpPr>
          <p:nvPr/>
        </p:nvSpPr>
        <p:spPr>
          <a:xfrm>
            <a:off x="406724" y="2981739"/>
            <a:ext cx="8313206" cy="14312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  <a:effectLst/>
        </p:spPr>
        <p:txBody>
          <a:bodyPr lIns="117226" tIns="58613" rIns="117226" bIns="58613"/>
          <a:lstStyle>
            <a:lvl1pPr marL="342900" indent="-233363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86BC25"/>
              </a:buClr>
              <a:buSzPct val="60000"/>
              <a:buFontTx/>
              <a:buChar char="•"/>
              <a:defRPr lang="en-US" sz="18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  <a:lvl2pPr marL="7191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6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2pPr>
            <a:lvl3pPr marL="1079500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3pPr>
            <a:lvl4pPr marL="1439863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4pPr>
            <a:lvl5pPr marL="17986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kern="1200" dirty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APIDefinitionExample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PROP(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magic=</a:t>
            </a:r>
            <a:r>
              <a:rPr lang="fi-FI" sz="1200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42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READPUSH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PROP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QString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CONSTANT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SIGNAL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demoSignal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QString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copied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SLOT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demoSlot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QString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 </a:t>
            </a: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Languages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CPlusPlus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fi-FI" sz="1200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fi-FI" sz="1200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fi-FI" sz="1200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endParaRPr lang="en-US" sz="1200" dirty="0">
              <a:solidFill>
                <a:srgbClr val="800080"/>
              </a:solidFill>
              <a:latin typeface="Courier New" panose="02070309020205020404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66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Define One or More Interfaces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2227495"/>
          </a:xfrm>
        </p:spPr>
        <p:txBody>
          <a:bodyPr/>
          <a:lstStyle/>
          <a:p>
            <a:r>
              <a:rPr lang="en-US" dirty="0"/>
              <a:t>Interface may be a class, containing pure virtual functions only, or it may be an abstract class</a:t>
            </a:r>
          </a:p>
          <a:p>
            <a:pPr lvl="1"/>
            <a:r>
              <a:rPr lang="en-US" dirty="0"/>
              <a:t>Classes should not have data members, though </a:t>
            </a:r>
          </a:p>
          <a:p>
            <a:pPr lvl="1"/>
            <a:r>
              <a:rPr lang="en-US" dirty="0"/>
              <a:t>Interfaces should derive from </a:t>
            </a:r>
            <a:r>
              <a:rPr lang="en-US" dirty="0" err="1">
                <a:latin typeface="Courier New"/>
                <a:cs typeface="Courier New"/>
              </a:rPr>
              <a:t>QObject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Interface implementation must derive from </a:t>
            </a:r>
            <a:r>
              <a:rPr lang="en-US" dirty="0" err="1">
                <a:latin typeface="Courier New"/>
                <a:cs typeface="Courier New"/>
              </a:rPr>
              <a:t>QObject</a:t>
            </a:r>
            <a:r>
              <a:rPr lang="en-US" dirty="0"/>
              <a:t> anyway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Q_DECLARE_INTERFACE() </a:t>
            </a:r>
            <a:r>
              <a:rPr lang="en-US" dirty="0"/>
              <a:t>macro tells Qt (meta-object system) about the interface(s)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Q_DECLARE_INTERFACE(</a:t>
            </a:r>
            <a:r>
              <a:rPr lang="en-US" dirty="0" err="1">
                <a:latin typeface="Courier New"/>
                <a:cs typeface="Courier New"/>
              </a:rPr>
              <a:t>CoolInterface</a:t>
            </a:r>
            <a:r>
              <a:rPr lang="en-US" dirty="0">
                <a:latin typeface="Courier New"/>
                <a:cs typeface="Courier New"/>
              </a:rPr>
              <a:t>, “</a:t>
            </a:r>
            <a:r>
              <a:rPr lang="en-US" dirty="0" err="1">
                <a:latin typeface="Courier New"/>
                <a:cs typeface="Courier New"/>
              </a:rPr>
              <a:t>io.qt.CoolInterface</a:t>
            </a:r>
            <a:r>
              <a:rPr lang="en-US" dirty="0">
                <a:latin typeface="Courier New"/>
                <a:cs typeface="Courier New"/>
              </a:rPr>
              <a:t>”)</a:t>
            </a:r>
          </a:p>
          <a:p>
            <a:pPr lvl="1"/>
            <a:r>
              <a:rPr lang="en-US" dirty="0"/>
              <a:t>The second parameter is an identifier, which is used to register the class, implementing the interface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31877" y="3593350"/>
            <a:ext cx="8033567" cy="15148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117226" tIns="58613" rIns="117226" bIns="58613" rtlCol="0">
            <a:no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Class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CoolInterface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: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    virtual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QStringList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i="1" dirty="0">
                <a:solidFill>
                  <a:srgbClr val="000000"/>
                </a:solidFill>
                <a:latin typeface="Courier New"/>
                <a:cs typeface="Courier New"/>
              </a:rPr>
              <a:t>method1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0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    virtual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QImage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i="1" dirty="0">
                <a:solidFill>
                  <a:srgbClr val="000000"/>
                </a:solidFill>
                <a:latin typeface="Courier New"/>
                <a:cs typeface="Courier New"/>
              </a:rPr>
              <a:t>method2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QString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&amp;</a:t>
            </a:r>
            <a:r>
              <a:rPr lang="en-US" sz="1200" dirty="0">
                <a:latin typeface="Courier New"/>
                <a:cs typeface="Courier New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0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};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endParaRPr lang="en-US" sz="1200" dirty="0">
              <a:solidFill>
                <a:srgbClr val="000080"/>
              </a:solidFill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Q_DECLARE_INTERFACE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CoolInterface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“</a:t>
            </a:r>
            <a:r>
              <a:rPr lang="en-US" sz="1200" dirty="0" err="1">
                <a:latin typeface="Courier New"/>
                <a:cs typeface="Courier New"/>
              </a:rPr>
              <a:t>io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.</a:t>
            </a:r>
            <a:r>
              <a:rPr lang="en-US" sz="1200" dirty="0" err="1">
                <a:latin typeface="Courier New"/>
                <a:cs typeface="Courier New"/>
              </a:rPr>
              <a:t>qt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.</a:t>
            </a:r>
            <a:r>
              <a:rPr lang="en-US" sz="1200" dirty="0" err="1">
                <a:latin typeface="Courier New"/>
                <a:cs typeface="Courier New"/>
              </a:rPr>
              <a:t>CoolInterface</a:t>
            </a:r>
            <a:r>
              <a:rPr lang="en-US" sz="1200" dirty="0">
                <a:latin typeface="Courier New"/>
                <a:cs typeface="Courier New"/>
              </a:rPr>
              <a:t>”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endParaRPr lang="en-US" sz="1200" kern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212096221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160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Object API Implementation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Three options generated 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APIDefinitionExampleSimpleSource</a:t>
            </a:r>
            <a:r>
              <a:rPr lang="en-US" dirty="0"/>
              <a:t> inheritance</a:t>
            </a:r>
          </a:p>
          <a:p>
            <a:pPr lvl="1"/>
            <a:r>
              <a:rPr lang="en-US" dirty="0"/>
              <a:t>Setters/getters/data members for properties</a:t>
            </a:r>
          </a:p>
          <a:p>
            <a:pPr lvl="1"/>
            <a:r>
              <a:rPr lang="en-US" dirty="0"/>
              <a:t>Pure virtual slots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APIDefinitionExampleSource</a:t>
            </a:r>
            <a:r>
              <a:rPr lang="en-US" dirty="0"/>
              <a:t> inheritance</a:t>
            </a:r>
          </a:p>
          <a:p>
            <a:pPr lvl="1"/>
            <a:r>
              <a:rPr lang="en-US" dirty="0"/>
              <a:t>Allows hiding implementation details</a:t>
            </a:r>
          </a:p>
          <a:p>
            <a:pPr lvl="1"/>
            <a:r>
              <a:rPr lang="en-US" dirty="0"/>
              <a:t>Pure virtual setters/getters, no data members for properties 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APIDefinitionExampleSourceAPI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Allows using any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QObject</a:t>
            </a:r>
            <a:r>
              <a:rPr lang="en-US" dirty="0">
                <a:cs typeface="Courier New" panose="02070309020205020404" pitchFamily="49" charset="0"/>
              </a:rPr>
              <a:t>, which implements the API in server node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QRemoteObjectHostBase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enableRemoting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&gt;();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892372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161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Object API Implementation 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D6788F33-9715-4942-99A8-BB76BF63FC37}"/>
              </a:ext>
            </a:extLst>
          </p:cNvPr>
          <p:cNvSpPr txBox="1">
            <a:spLocks noChangeArrowheads="1"/>
          </p:cNvSpPr>
          <p:nvPr/>
        </p:nvSpPr>
        <p:spPr>
          <a:xfrm>
            <a:off x="132522" y="1060174"/>
            <a:ext cx="8892207" cy="40419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  <a:effectLst/>
        </p:spPr>
        <p:txBody>
          <a:bodyPr lIns="117226" tIns="58613" rIns="117226" bIns="58613"/>
          <a:lstStyle>
            <a:lvl1pPr marL="342900" indent="-233363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86BC25"/>
              </a:buClr>
              <a:buSzPct val="60000"/>
              <a:buFontTx/>
              <a:buChar char="•"/>
              <a:defRPr lang="en-US" sz="18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  <a:lvl2pPr marL="7191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6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2pPr>
            <a:lvl3pPr marL="1079500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3pPr>
            <a:lvl4pPr marL="1439863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4pPr>
            <a:lvl5pPr marL="17986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kern="1200" dirty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APIDefinitionExampleSimpleSource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QObject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Q_OBJECT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Q_CLASSINFO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(QCLASSINFO_REMOTEOBJECT_TYPE,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APIDefinitionExample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Q_CLASSINFO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(QCLASSINFO_REMOTEOBJECT_SIGNATURE,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"094bb8604548667b803275ab6afa0a330f0c5464"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Q_PROPERTY(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magic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magic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WRITE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setMagic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NOTIFY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magicChanged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Q_PROPERTY(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QString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CONSTANT) </a:t>
            </a:r>
            <a:b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b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magic()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_magic;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QString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    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setMagic(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magic) {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(magic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!=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_magic)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 _magic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magic; Q_EMIT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magicChanged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(_magic); } } </a:t>
            </a:r>
            <a:b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Q_SIGNALS: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magicChanged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magic);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demoSignal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QString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b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Q_SLOTS: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pushMagic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magic) { setMagic(magic); }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virtual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demoSlot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QString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b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_magic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endParaRPr lang="en-US" sz="1200" dirty="0">
              <a:solidFill>
                <a:srgbClr val="800080"/>
              </a:solidFill>
              <a:latin typeface="Courier New" panose="02070309020205020404" pitchFamily="49" charset="0"/>
              <a:cs typeface="Courier New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FC8FD0-371F-AB49-9701-CE135C65F718}"/>
              </a:ext>
            </a:extLst>
          </p:cNvPr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fi-FI" sz="1400" dirty="0">
                <a:latin typeface="Open Sans Light"/>
                <a:cs typeface="Open Sans Light"/>
              </a:rPr>
              <a:t>ex-</a:t>
            </a:r>
            <a:r>
              <a:rPr lang="fi-FI" sz="1400" dirty="0" err="1">
                <a:latin typeface="Open Sans Light"/>
                <a:cs typeface="Open Sans Light"/>
              </a:rPr>
              <a:t>remote</a:t>
            </a:r>
            <a:r>
              <a:rPr lang="fi-FI" sz="1400" dirty="0">
                <a:latin typeface="Open Sans Light"/>
                <a:cs typeface="Open Sans Light"/>
              </a:rPr>
              <a:t>-</a:t>
            </a:r>
            <a:r>
              <a:rPr lang="fi-FI" sz="1400" dirty="0" err="1">
                <a:latin typeface="Open Sans Light"/>
                <a:cs typeface="Open Sans Light"/>
              </a:rPr>
              <a:t>objects</a:t>
            </a:r>
            <a:r>
              <a:rPr lang="fi-FI" sz="1400" dirty="0">
                <a:latin typeface="Open Sans Light"/>
                <a:cs typeface="Open Sans Light"/>
              </a:rPr>
              <a:t>/ex-</a:t>
            </a:r>
            <a:r>
              <a:rPr lang="fi-FI" sz="1400" dirty="0" err="1">
                <a:latin typeface="Open Sans Light"/>
                <a:cs typeface="Open Sans Light"/>
              </a:rPr>
              <a:t>direct</a:t>
            </a:r>
            <a:r>
              <a:rPr lang="fi-FI" sz="1400" dirty="0">
                <a:latin typeface="Open Sans Light"/>
                <a:cs typeface="Open Sans Light"/>
              </a:rPr>
              <a:t>-</a:t>
            </a:r>
            <a:r>
              <a:rPr lang="fi-FI" sz="1400" dirty="0" err="1">
                <a:latin typeface="Open Sans Light"/>
                <a:cs typeface="Open Sans Light"/>
              </a:rPr>
              <a:t>connect-server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807727727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B0E2F-7792-8943-A854-EAD9F021E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10A84-4460-8A49-8662-34BCCBD68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ABA6B483-D54A-6F4C-ABB1-789E9E7B1B73}" type="slidenum">
              <a:rPr lang="en-US" smtClean="0"/>
              <a:pPr/>
              <a:t>162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6CEF6EE-35AE-1448-8619-1C59BD9B4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 Implementation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D4FA9DE-FE6B-F940-8688-18A67FB6F8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1610901"/>
          </a:xfrm>
        </p:spPr>
        <p:txBody>
          <a:bodyPr/>
          <a:lstStyle/>
          <a:p>
            <a:r>
              <a:rPr lang="en-US" dirty="0"/>
              <a:t>Concrete class to be used in the client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APIDefinitionExamleReplica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Connect signals and slots to Replica signals and slots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QRemoteObjectDynamicReplica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Source API introspected</a:t>
            </a:r>
          </a:p>
          <a:p>
            <a:pPr lvl="1"/>
            <a:r>
              <a:rPr lang="en-US" dirty="0"/>
              <a:t>Connect signals and slots </a:t>
            </a:r>
            <a:r>
              <a:rPr lang="en-US" u="sng" dirty="0"/>
              <a:t>after</a:t>
            </a:r>
            <a:r>
              <a:rPr lang="en-US" dirty="0"/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initialized() </a:t>
            </a:r>
            <a:r>
              <a:rPr lang="en-US" dirty="0"/>
              <a:t>signal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E4C1B1C-C3D8-9642-8655-D3D1527D627A}"/>
              </a:ext>
            </a:extLst>
          </p:cNvPr>
          <p:cNvSpPr txBox="1">
            <a:spLocks noChangeArrowheads="1"/>
          </p:cNvSpPr>
          <p:nvPr/>
        </p:nvSpPr>
        <p:spPr>
          <a:xfrm>
            <a:off x="237910" y="3179004"/>
            <a:ext cx="8726694" cy="19098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  <a:effectLst/>
        </p:spPr>
        <p:txBody>
          <a:bodyPr lIns="117226" tIns="58613" rIns="117226" bIns="58613"/>
          <a:lstStyle>
            <a:lvl1pPr marL="342900" indent="-233363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86BC25"/>
              </a:buClr>
              <a:buSzPct val="60000"/>
              <a:buFontTx/>
              <a:buChar char="•"/>
              <a:defRPr lang="en-US" sz="18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  <a:lvl2pPr marL="7191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6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2pPr>
            <a:lvl3pPr marL="1079500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3pPr>
            <a:lvl4pPr marL="1439863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4pPr>
            <a:lvl5pPr marL="17986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kern="1200" dirty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DynamicClient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QObject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Cut</a:t>
            </a: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cut</a:t>
            </a: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cut</a:t>
            </a:r>
            <a:b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QSharedPointer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QRemoteObjectDynamicReplica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reptr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holds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replica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Cut</a:t>
            </a: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cut</a:t>
            </a: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cut</a:t>
            </a:r>
            <a:endParaRPr lang="fi-FI" sz="1200" dirty="0">
              <a:solidFill>
                <a:srgbClr val="800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QObject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reptr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initialized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()),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SLOT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initConnection_slot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())); </a:t>
            </a:r>
            <a:b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200" dirty="0">
              <a:solidFill>
                <a:srgbClr val="800080"/>
              </a:solidFill>
              <a:latin typeface="Courier New" panose="02070309020205020404" pitchFamily="49" charset="0"/>
              <a:cs typeface="Courier New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185CA1-1F9A-B043-B791-93079D0C99F3}"/>
              </a:ext>
            </a:extLst>
          </p:cNvPr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fi-FI" sz="1400" dirty="0">
                <a:latin typeface="Open Sans Light"/>
                <a:cs typeface="Open Sans Light"/>
              </a:rPr>
              <a:t>ex-</a:t>
            </a:r>
            <a:r>
              <a:rPr lang="fi-FI" sz="1400" dirty="0" err="1">
                <a:latin typeface="Open Sans Light"/>
                <a:cs typeface="Open Sans Light"/>
              </a:rPr>
              <a:t>remote</a:t>
            </a:r>
            <a:r>
              <a:rPr lang="fi-FI" sz="1400" dirty="0">
                <a:latin typeface="Open Sans Light"/>
                <a:cs typeface="Open Sans Light"/>
              </a:rPr>
              <a:t>-</a:t>
            </a:r>
            <a:r>
              <a:rPr lang="fi-FI" sz="1400" dirty="0" err="1">
                <a:latin typeface="Open Sans Light"/>
                <a:cs typeface="Open Sans Light"/>
              </a:rPr>
              <a:t>objects</a:t>
            </a:r>
            <a:r>
              <a:rPr lang="fi-FI" sz="1400" dirty="0">
                <a:latin typeface="Open Sans Light"/>
                <a:cs typeface="Open Sans Light"/>
              </a:rPr>
              <a:t>/ex-</a:t>
            </a:r>
            <a:r>
              <a:rPr lang="fi-FI" sz="1400" dirty="0" err="1">
                <a:latin typeface="Open Sans Light"/>
                <a:cs typeface="Open Sans Light"/>
              </a:rPr>
              <a:t>direct</a:t>
            </a:r>
            <a:r>
              <a:rPr lang="fi-FI" sz="1400" dirty="0">
                <a:latin typeface="Open Sans Light"/>
                <a:cs typeface="Open Sans Light"/>
              </a:rPr>
              <a:t>-</a:t>
            </a:r>
            <a:r>
              <a:rPr lang="fi-FI" sz="1400" dirty="0" err="1">
                <a:latin typeface="Open Sans Light"/>
                <a:cs typeface="Open Sans Light"/>
              </a:rPr>
              <a:t>connect-client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30297678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163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QRemoteObjectNode</a:t>
            </a:r>
            <a:r>
              <a:rPr lang="en-US" dirty="0"/>
              <a:t> provides the end point of communication</a:t>
            </a:r>
          </a:p>
          <a:p>
            <a:endParaRPr lang="en-US" dirty="0"/>
          </a:p>
          <a:p>
            <a:r>
              <a:rPr lang="en-US" dirty="0"/>
              <a:t>Host nodes share one or more Sources</a:t>
            </a:r>
          </a:p>
          <a:p>
            <a:endParaRPr lang="en-US" dirty="0"/>
          </a:p>
          <a:p>
            <a:r>
              <a:rPr lang="en-US" dirty="0"/>
              <a:t>Registry makes it simpler to connect to Sources</a:t>
            </a:r>
          </a:p>
          <a:p>
            <a:pPr lvl="1"/>
            <a:r>
              <a:rPr lang="en-US" dirty="0"/>
              <a:t>No need to know each Source URL separately as in direct connection </a:t>
            </a:r>
          </a:p>
          <a:p>
            <a:endParaRPr lang="en-US" dirty="0"/>
          </a:p>
          <a:p>
            <a:r>
              <a:rPr lang="en-US" dirty="0"/>
              <a:t>Dynamic Replicas acquire the API from Source dynamically</a:t>
            </a:r>
          </a:p>
          <a:p>
            <a:pPr lvl="1"/>
            <a:r>
              <a:rPr lang="en-US" dirty="0"/>
              <a:t>Before acquire, just bare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QObjects</a:t>
            </a:r>
            <a:r>
              <a:rPr lang="en-US" dirty="0"/>
              <a:t> – useful to be used in QML 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201514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164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Sources, Replicas, and Nodes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541BD1-BE59-C049-80BA-4E6D4264E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058" y="1184822"/>
            <a:ext cx="7093022" cy="380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769075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B0E2F-7792-8943-A854-EAD9F021E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10A84-4460-8A49-8662-34BCCBD68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ABA6B483-D54A-6F4C-ABB1-789E9E7B1B73}" type="slidenum">
              <a:rPr lang="en-US" smtClean="0"/>
              <a:pPr/>
              <a:t>165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6CEF6EE-35AE-1448-8619-1C59BD9B4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Host Node Implementation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D4FA9DE-FE6B-F940-8688-18A67FB6F8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1253092"/>
          </a:xfrm>
        </p:spPr>
        <p:txBody>
          <a:bodyPr/>
          <a:lstStyle/>
          <a:p>
            <a:r>
              <a:rPr lang="en-US" dirty="0"/>
              <a:t>Create a Source object with or without </a:t>
            </a:r>
            <a:r>
              <a:rPr lang="en-US" b="1" dirty="0" err="1"/>
              <a:t>repc</a:t>
            </a:r>
            <a:endParaRPr lang="en-US" b="1" dirty="0"/>
          </a:p>
          <a:p>
            <a:r>
              <a:rPr lang="en-US" dirty="0"/>
              <a:t>Optionally, create the registry </a:t>
            </a:r>
          </a:p>
          <a:p>
            <a:r>
              <a:rPr lang="en-US" dirty="0"/>
              <a:t>Create a host node </a:t>
            </a:r>
          </a:p>
          <a:p>
            <a:r>
              <a:rPr lang="en-US" dirty="0"/>
              <a:t>Share the source object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E4C1B1C-C3D8-9642-8655-D3D1527D627A}"/>
              </a:ext>
            </a:extLst>
          </p:cNvPr>
          <p:cNvSpPr txBox="1">
            <a:spLocks noChangeArrowheads="1"/>
          </p:cNvSpPr>
          <p:nvPr/>
        </p:nvSpPr>
        <p:spPr>
          <a:xfrm>
            <a:off x="237910" y="2623932"/>
            <a:ext cx="8726694" cy="24649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  <a:effectLst/>
        </p:spPr>
        <p:txBody>
          <a:bodyPr lIns="117226" tIns="58613" rIns="117226" bIns="58613"/>
          <a:lstStyle>
            <a:lvl1pPr marL="342900" indent="-233363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86BC25"/>
              </a:buClr>
              <a:buSzPct val="60000"/>
              <a:buFontTx/>
              <a:buChar char="•"/>
              <a:defRPr lang="en-US" sz="18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  <a:lvl2pPr marL="7191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6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2pPr>
            <a:lvl3pPr marL="1079500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3pPr>
            <a:lvl4pPr marL="1439863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4pPr>
            <a:lvl5pPr marL="17986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kern="1200" dirty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[])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QCoreApplication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b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SimpleSwitch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srcSwitch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switch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host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without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Regsitry</a:t>
            </a:r>
            <a:endParaRPr lang="fi-FI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QRemoteObjectHost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srcNode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QUrl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QStringLiteral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local:replica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)));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hosts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registy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QRemoteObjectRegistryHost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regNode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QUrl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QStringLiteral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local:registry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")));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QRemoteObjectHost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srcNode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QUrl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QStringLiteral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local:replica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")),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                         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QUrl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QStringLiteral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local:registry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")));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srcNode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enableRemoting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srcSwitch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enable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remoting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Sharing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dirty="0">
              <a:solidFill>
                <a:srgbClr val="800080"/>
              </a:solidFill>
              <a:latin typeface="Courier New" panose="02070309020205020404" pitchFamily="49" charset="0"/>
              <a:cs typeface="Courier New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185CA1-1F9A-B043-B791-93079D0C99F3}"/>
              </a:ext>
            </a:extLst>
          </p:cNvPr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fi-FI" sz="1400" dirty="0">
                <a:latin typeface="Open Sans Light"/>
                <a:cs typeface="Open Sans Light"/>
              </a:rPr>
              <a:t>ex-</a:t>
            </a:r>
            <a:r>
              <a:rPr lang="fi-FI" sz="1400" dirty="0" err="1">
                <a:latin typeface="Open Sans Light"/>
                <a:cs typeface="Open Sans Light"/>
              </a:rPr>
              <a:t>remote</a:t>
            </a:r>
            <a:r>
              <a:rPr lang="fi-FI" sz="1400" dirty="0">
                <a:latin typeface="Open Sans Light"/>
                <a:cs typeface="Open Sans Light"/>
              </a:rPr>
              <a:t>-</a:t>
            </a:r>
            <a:r>
              <a:rPr lang="fi-FI" sz="1400" dirty="0" err="1">
                <a:latin typeface="Open Sans Light"/>
                <a:cs typeface="Open Sans Light"/>
              </a:rPr>
              <a:t>objects</a:t>
            </a:r>
            <a:r>
              <a:rPr lang="fi-FI" sz="1400" dirty="0">
                <a:latin typeface="Open Sans Light"/>
                <a:cs typeface="Open Sans Light"/>
              </a:rPr>
              <a:t>/ex-</a:t>
            </a:r>
            <a:r>
              <a:rPr lang="fi-FI" sz="1400" dirty="0" err="1">
                <a:latin typeface="Open Sans Light"/>
                <a:cs typeface="Open Sans Light"/>
              </a:rPr>
              <a:t>registry</a:t>
            </a:r>
            <a:r>
              <a:rPr lang="fi-FI" sz="1400" dirty="0">
                <a:latin typeface="Open Sans Light"/>
                <a:cs typeface="Open Sans Light"/>
              </a:rPr>
              <a:t>-</a:t>
            </a:r>
            <a:r>
              <a:rPr lang="fi-FI" sz="1400" dirty="0" err="1">
                <a:latin typeface="Open Sans Light"/>
                <a:cs typeface="Open Sans Light"/>
              </a:rPr>
              <a:t>connected-server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939669890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B0E2F-7792-8943-A854-EAD9F021E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10A84-4460-8A49-8662-34BCCBD68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ABA6B483-D54A-6F4C-ABB1-789E9E7B1B73}" type="slidenum">
              <a:rPr lang="en-US" smtClean="0"/>
              <a:pPr/>
              <a:t>166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6CEF6EE-35AE-1448-8619-1C59BD9B4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Node Implementation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E4C1B1C-C3D8-9642-8655-D3D1527D627A}"/>
              </a:ext>
            </a:extLst>
          </p:cNvPr>
          <p:cNvSpPr txBox="1">
            <a:spLocks noChangeArrowheads="1"/>
          </p:cNvSpPr>
          <p:nvPr/>
        </p:nvSpPr>
        <p:spPr>
          <a:xfrm>
            <a:off x="237910" y="2902224"/>
            <a:ext cx="8726694" cy="22396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  <a:effectLst/>
        </p:spPr>
        <p:txBody>
          <a:bodyPr lIns="117226" tIns="58613" rIns="117226" bIns="58613"/>
          <a:lstStyle>
            <a:lvl1pPr marL="342900" indent="-233363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86BC25"/>
              </a:buClr>
              <a:buSzPct val="60000"/>
              <a:buFontTx/>
              <a:buChar char="•"/>
              <a:defRPr lang="en-US" sz="18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  <a:lvl2pPr marL="7191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6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2pPr>
            <a:lvl3pPr marL="1079500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3pPr>
            <a:lvl4pPr marL="1439863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kern="1200" dirty="0" smtClean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4pPr>
            <a:lvl5pPr marL="1798638" indent="-233363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kern="1200" dirty="0">
                <a:solidFill>
                  <a:srgbClr val="595959"/>
                </a:solidFill>
                <a:latin typeface="Arial" charset="0"/>
                <a:ea typeface="MS PGothic" pitchFamily="34" charset="-128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QSharedPointer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SimpleSwitchReplica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ptr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shared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pointer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hold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replica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QSharedPointer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QRemoteObjectDynamicReplica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ptr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b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QRemoteObjectNode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repNode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remote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repNode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connectToNode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QUrl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QStringLiteral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local:replica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)));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directly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fi-FI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registry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QRemoteObjectNode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repNode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QUrl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QStringLiteral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local:registry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")));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ptr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reset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repNode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acquire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SimpleSwitchReplica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&gt;());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acquire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replica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host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fi-FI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ptr.reset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repNode.acquireDynamic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SimpleSwitch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"));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rswitch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ptr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client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switch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pass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replica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40426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DynamicClient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rswitch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ptr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200" dirty="0">
              <a:solidFill>
                <a:srgbClr val="800080"/>
              </a:solidFill>
              <a:latin typeface="Courier New" panose="02070309020205020404" pitchFamily="49" charset="0"/>
              <a:cs typeface="Courier New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185CA1-1F9A-B043-B791-93079D0C99F3}"/>
              </a:ext>
            </a:extLst>
          </p:cNvPr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fi-FI" sz="1400" dirty="0">
                <a:latin typeface="Open Sans Light"/>
                <a:cs typeface="Open Sans Light"/>
              </a:rPr>
              <a:t>ex-</a:t>
            </a:r>
            <a:r>
              <a:rPr lang="fi-FI" sz="1400" dirty="0" err="1">
                <a:latin typeface="Open Sans Light"/>
                <a:cs typeface="Open Sans Light"/>
              </a:rPr>
              <a:t>remote</a:t>
            </a:r>
            <a:r>
              <a:rPr lang="fi-FI" sz="1400" dirty="0">
                <a:latin typeface="Open Sans Light"/>
                <a:cs typeface="Open Sans Light"/>
              </a:rPr>
              <a:t>-</a:t>
            </a:r>
            <a:r>
              <a:rPr lang="fi-FI" sz="1400" dirty="0" err="1">
                <a:latin typeface="Open Sans Light"/>
                <a:cs typeface="Open Sans Light"/>
              </a:rPr>
              <a:t>objects</a:t>
            </a:r>
            <a:r>
              <a:rPr lang="fi-FI" sz="1400" dirty="0">
                <a:latin typeface="Open Sans Light"/>
                <a:cs typeface="Open Sans Light"/>
              </a:rPr>
              <a:t>/ex-</a:t>
            </a:r>
            <a:r>
              <a:rPr lang="fi-FI" sz="1400" dirty="0" err="1">
                <a:latin typeface="Open Sans Light"/>
                <a:cs typeface="Open Sans Light"/>
              </a:rPr>
              <a:t>registry</a:t>
            </a:r>
            <a:r>
              <a:rPr lang="fi-FI" sz="1400" dirty="0">
                <a:latin typeface="Open Sans Light"/>
                <a:cs typeface="Open Sans Light"/>
              </a:rPr>
              <a:t>-</a:t>
            </a:r>
            <a:r>
              <a:rPr lang="fi-FI" sz="1400" dirty="0" err="1">
                <a:latin typeface="Open Sans Light"/>
                <a:cs typeface="Open Sans Light"/>
              </a:rPr>
              <a:t>connected-server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1C559F26-9430-8E40-B736-F7132B03F6AB}"/>
              </a:ext>
            </a:extLst>
          </p:cNvPr>
          <p:cNvSpPr txBox="1">
            <a:spLocks/>
          </p:cNvSpPr>
          <p:nvPr/>
        </p:nvSpPr>
        <p:spPr>
          <a:xfrm>
            <a:off x="238132" y="1370838"/>
            <a:ext cx="8726471" cy="161676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 spc="-30">
                <a:solidFill>
                  <a:schemeClr val="tx1"/>
                </a:solidFill>
                <a:latin typeface="Open Sans Light"/>
                <a:ea typeface="+mn-ea"/>
                <a:cs typeface="Open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Open Sans Light"/>
                <a:ea typeface="+mn-ea"/>
                <a:cs typeface="Open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Open Sans Light"/>
                <a:ea typeface="+mn-ea"/>
                <a:cs typeface="Open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Open Sans Light"/>
                <a:ea typeface="+mn-ea"/>
                <a:cs typeface="Open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a Replica API</a:t>
            </a:r>
          </a:p>
          <a:p>
            <a:pPr lvl="1"/>
            <a:r>
              <a:rPr lang="en-US" dirty="0"/>
              <a:t>With </a:t>
            </a:r>
            <a:r>
              <a:rPr lang="en-US" b="1" dirty="0" err="1"/>
              <a:t>repc</a:t>
            </a:r>
            <a:r>
              <a:rPr lang="en-US" dirty="0"/>
              <a:t> or dynamically </a:t>
            </a:r>
          </a:p>
          <a:p>
            <a:pPr lvl="1"/>
            <a:r>
              <a:rPr lang="en-US" dirty="0"/>
              <a:t>Directly or using the registry </a:t>
            </a:r>
          </a:p>
          <a:p>
            <a:r>
              <a:rPr lang="en-US" dirty="0"/>
              <a:t>Create a node to be connected to Source </a:t>
            </a:r>
          </a:p>
          <a:p>
            <a:r>
              <a:rPr lang="en-US" dirty="0"/>
              <a:t>Create a pointer to Replica 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674558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167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Memory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QSharedMemory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class</a:t>
            </a:r>
          </a:p>
          <a:p>
            <a:endParaRPr lang="en-US" dirty="0"/>
          </a:p>
          <a:p>
            <a:r>
              <a:rPr lang="en-US" dirty="0"/>
              <a:t>Works between processes and threads</a:t>
            </a:r>
          </a:p>
          <a:p>
            <a:pPr lvl="1"/>
            <a:r>
              <a:rPr lang="en-US" dirty="0"/>
              <a:t>Processes recognize the piece of shared memory using a key 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Process attach and detach to shared memory using the key</a:t>
            </a:r>
          </a:p>
          <a:p>
            <a:endParaRPr lang="en-US" dirty="0"/>
          </a:p>
          <a:p>
            <a:r>
              <a:rPr lang="en-US" dirty="0"/>
              <a:t>Do not de-allocate shared memory buffer</a:t>
            </a:r>
          </a:p>
          <a:p>
            <a:pPr lvl="1"/>
            <a:r>
              <a:rPr lang="en-US" dirty="0"/>
              <a:t>Reference count – will be freed, when all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QSharedMemory</a:t>
            </a:r>
            <a:r>
              <a:rPr lang="en-US" dirty="0"/>
              <a:t> objects referencing it have been deleted</a:t>
            </a:r>
          </a:p>
          <a:p>
            <a:endParaRPr lang="en-US" dirty="0"/>
          </a:p>
          <a:p>
            <a:r>
              <a:rPr lang="en-US" dirty="0"/>
              <a:t>Mutual exclusion is taken care by the developer 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lock() </a:t>
            </a:r>
            <a:r>
              <a:rPr lang="en-US" dirty="0"/>
              <a:t>and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unlock()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830589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168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Memory Example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611560" y="1410781"/>
            <a:ext cx="7791400" cy="17877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QSharedMemory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mem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(“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thekey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”),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0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200" dirty="0">
              <a:solidFill>
                <a:srgbClr val="00800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Create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a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new/old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shared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memory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mem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create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SIZE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mem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lock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uses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QSystemSemaphore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internally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char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to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char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*)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mem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data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const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char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from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buffer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data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memcpy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to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from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qMin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mem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size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SIZE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mem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unlock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endParaRPr lang="en-US" sz="1200" dirty="0">
              <a:solidFill>
                <a:srgbClr val="800080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fi-FI" sz="1400" dirty="0" err="1">
                <a:latin typeface="Open Sans Light"/>
                <a:cs typeface="Open Sans Light"/>
              </a:rPr>
              <a:t>ex-ipc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588926285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169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D-Bus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/>
              <a:t>D-Bus itself is a server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Message (remote procedure call) –based communication between processes 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Applications (service providers) send messages to D-Bus, which routes the messages to one or more receiver 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Abstract 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D-Bus does not define, which mechanism (e.g. sockets) actually transfers the messages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Two kinds of daemons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System-wide singleton (for system messages, such as signal strength, battery level)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User session –specific (between applications)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042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Create a Plugin Project Using QtCreator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1493718"/>
          </a:xfrm>
        </p:spPr>
        <p:txBody>
          <a:bodyPr/>
          <a:lstStyle/>
          <a:p>
            <a:r>
              <a:rPr lang="en-US" dirty="0"/>
              <a:t>The default plugin base class (</a:t>
            </a:r>
            <a:r>
              <a:rPr lang="en-US" dirty="0" err="1">
                <a:latin typeface="Courier New"/>
                <a:cs typeface="Courier New"/>
              </a:rPr>
              <a:t>QGenericPlugin</a:t>
            </a:r>
            <a:r>
              <a:rPr lang="en-US" dirty="0"/>
              <a:t>) is replaced with the plugin-specific base class</a:t>
            </a:r>
          </a:p>
          <a:p>
            <a:pPr lvl="1"/>
            <a:r>
              <a:rPr lang="en-US" dirty="0"/>
              <a:t>Add the plugin-specific function, which creates/registers the plugin object</a:t>
            </a:r>
          </a:p>
          <a:p>
            <a:endParaRPr lang="en-US" dirty="0"/>
          </a:p>
          <a:p>
            <a:r>
              <a:rPr lang="en-US" dirty="0"/>
              <a:t>If the low-level API is used, subclass </a:t>
            </a:r>
            <a:r>
              <a:rPr lang="en-US" dirty="0" err="1">
                <a:latin typeface="Courier New"/>
                <a:cs typeface="Courier New"/>
              </a:rPr>
              <a:t>QObject</a:t>
            </a:r>
            <a:r>
              <a:rPr lang="en-US" dirty="0"/>
              <a:t> and your interface </a:t>
            </a:r>
          </a:p>
          <a:p>
            <a:pPr lvl="1"/>
            <a:r>
              <a:rPr lang="en-US" dirty="0"/>
              <a:t>Provide any function, e.g. just a constructor, which creates the plugin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0891427"/>
              </p:ext>
            </p:extLst>
          </p:nvPr>
        </p:nvGraphicFramePr>
        <p:xfrm>
          <a:off x="238132" y="2864557"/>
          <a:ext cx="8595424" cy="2311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84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 i="0" dirty="0">
                          <a:latin typeface="+mn-lt"/>
                          <a:cs typeface="Open Sans Light"/>
                        </a:rPr>
                        <a:t>Plugin entry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dirty="0">
                          <a:latin typeface="+mn-lt"/>
                          <a:cs typeface="Open Sans Light"/>
                        </a:rPr>
                        <a:t>Created</a:t>
                      </a:r>
                      <a:r>
                        <a:rPr lang="en-US" sz="1400" b="0" i="0" baseline="0" dirty="0">
                          <a:latin typeface="+mn-lt"/>
                          <a:cs typeface="Open Sans Light"/>
                        </a:rPr>
                        <a:t> type</a:t>
                      </a:r>
                      <a:endParaRPr lang="en-US" sz="1400" b="0" i="0" dirty="0">
                        <a:latin typeface="+mn-lt"/>
                        <a:cs typeface="Open 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dirty="0">
                          <a:latin typeface="+mn-lt"/>
                          <a:cs typeface="Open Sans Light"/>
                        </a:rPr>
                        <a:t>Create 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QPlatformIntegrationPlugin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QPlatformIntegration</a:t>
                      </a:r>
                      <a:r>
                        <a:rPr lang="en-US" sz="1200" baseline="0" dirty="0">
                          <a:latin typeface="Courier New"/>
                          <a:cs typeface="Courier New"/>
                        </a:rPr>
                        <a:t> 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>
                          <a:latin typeface="Courier New"/>
                          <a:cs typeface="Courier New"/>
                        </a:rPr>
                        <a:t>create(</a:t>
                      </a:r>
                      <a:r>
                        <a:rPr lang="en-US" sz="1200" baseline="0" dirty="0" err="1">
                          <a:latin typeface="Courier New"/>
                          <a:cs typeface="Courier New"/>
                        </a:rPr>
                        <a:t>const</a:t>
                      </a:r>
                      <a:r>
                        <a:rPr lang="en-US" sz="1200" baseline="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lang="en-US" sz="1200" baseline="0" dirty="0" err="1">
                          <a:latin typeface="Courier New"/>
                          <a:cs typeface="Courier New"/>
                        </a:rPr>
                        <a:t>Qstring</a:t>
                      </a:r>
                      <a:r>
                        <a:rPr lang="en-US" sz="1200" baseline="0" dirty="0">
                          <a:latin typeface="Courier New"/>
                          <a:cs typeface="Courier New"/>
                        </a:rPr>
                        <a:t> &amp; key)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QStylePlugin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QStyle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>
                          <a:latin typeface="Courier New"/>
                          <a:cs typeface="Courier New"/>
                        </a:rPr>
                        <a:t>create(</a:t>
                      </a:r>
                      <a:r>
                        <a:rPr lang="en-US" sz="1200" baseline="0" dirty="0" err="1">
                          <a:latin typeface="Courier New"/>
                          <a:cs typeface="Courier New"/>
                        </a:rPr>
                        <a:t>const</a:t>
                      </a:r>
                      <a:r>
                        <a:rPr lang="en-US" sz="1200" baseline="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lang="en-US" sz="1200" baseline="0" dirty="0" err="1">
                          <a:latin typeface="Courier New"/>
                          <a:cs typeface="Courier New"/>
                        </a:rPr>
                        <a:t>Qstring</a:t>
                      </a:r>
                      <a:r>
                        <a:rPr lang="en-US" sz="1200" baseline="0" dirty="0">
                          <a:latin typeface="Courier New"/>
                          <a:cs typeface="Courier New"/>
                        </a:rPr>
                        <a:t> &amp; key)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QQmlExtensionPlugin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QQuickItem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0" kern="120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void </a:t>
                      </a:r>
                      <a:r>
                        <a:rPr lang="en-US" sz="1200" i="0" kern="1200" dirty="0" err="1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registerTypes</a:t>
                      </a:r>
                      <a:r>
                        <a:rPr lang="en-US" sz="1200" i="0" kern="120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(</a:t>
                      </a:r>
                      <a:r>
                        <a:rPr lang="en-US" sz="1200" i="0" kern="1200" dirty="0" err="1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const</a:t>
                      </a:r>
                      <a:r>
                        <a:rPr lang="en-US" sz="1200" i="0" kern="120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 char *</a:t>
                      </a:r>
                      <a:r>
                        <a:rPr lang="en-US" sz="1200" i="0" dirty="0" err="1">
                          <a:latin typeface="Courier New"/>
                          <a:cs typeface="Courier New"/>
                        </a:rPr>
                        <a:t>uri</a:t>
                      </a:r>
                      <a:r>
                        <a:rPr lang="en-US" sz="1200" i="0" kern="120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)</a:t>
                      </a:r>
                      <a:endParaRPr lang="en-US" sz="1200" i="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QGenericPlugin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QObject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>
                          <a:latin typeface="Courier New"/>
                          <a:cs typeface="Courier New"/>
                        </a:rPr>
                        <a:t>create(</a:t>
                      </a:r>
                      <a:r>
                        <a:rPr lang="en-US" sz="1200" baseline="0" dirty="0" err="1">
                          <a:latin typeface="Courier New"/>
                          <a:cs typeface="Courier New"/>
                        </a:rPr>
                        <a:t>const</a:t>
                      </a:r>
                      <a:r>
                        <a:rPr lang="en-US" sz="1200" baseline="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lang="en-US" sz="1200" baseline="0" dirty="0" err="1">
                          <a:latin typeface="Courier New"/>
                          <a:cs typeface="Courier New"/>
                        </a:rPr>
                        <a:t>Qstring</a:t>
                      </a:r>
                      <a:r>
                        <a:rPr lang="en-US" sz="1200" baseline="0" dirty="0">
                          <a:latin typeface="Courier New"/>
                          <a:cs typeface="Courier New"/>
                        </a:rPr>
                        <a:t> &amp; key)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urier New"/>
                          <a:cs typeface="Courier New"/>
                        </a:rPr>
                        <a:t>Custom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urier New"/>
                          <a:cs typeface="Courier New"/>
                        </a:rPr>
                        <a:t>Derived from </a:t>
                      </a:r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QObject</a:t>
                      </a:r>
                      <a:r>
                        <a:rPr lang="en-US" sz="1200" baseline="0" dirty="0">
                          <a:latin typeface="Courier New"/>
                          <a:cs typeface="Courier New"/>
                        </a:rPr>
                        <a:t> and custom</a:t>
                      </a:r>
                      <a:r>
                        <a:rPr lang="en-US" sz="1200" dirty="0">
                          <a:latin typeface="Courier New"/>
                          <a:cs typeface="Courier New"/>
                        </a:rPr>
                        <a:t> interface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urier New"/>
                          <a:cs typeface="Courier New"/>
                        </a:rPr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966012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170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D-Bus Concepts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Object </a:t>
            </a:r>
            <a:r>
              <a:rPr lang="en-US" b="1" dirty="0"/>
              <a:t>paths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 mechanism to locate, which native object (</a:t>
            </a:r>
            <a:r>
              <a:rPr lang="en-US" dirty="0" err="1"/>
              <a:t>GObject</a:t>
            </a:r>
            <a:r>
              <a:rPr lang="en-US" dirty="0"/>
              <a:t>, Java Object, Qt </a:t>
            </a:r>
            <a:r>
              <a:rPr lang="en-US" dirty="0" err="1"/>
              <a:t>QObject</a:t>
            </a:r>
            <a:r>
              <a:rPr lang="en-US" dirty="0"/>
              <a:t>) provides a service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E.g. </a:t>
            </a:r>
            <a:r>
              <a:rPr lang="en-US" dirty="0">
                <a:latin typeface="Courier New" pitchFamily="49" charset="0"/>
              </a:rPr>
              <a:t>company/services/</a:t>
            </a:r>
            <a:r>
              <a:rPr lang="en-US" dirty="0" err="1">
                <a:latin typeface="Courier New" pitchFamily="49" charset="0"/>
              </a:rPr>
              <a:t>serviceX</a:t>
            </a:r>
            <a:endParaRPr lang="en-US" dirty="0">
              <a:latin typeface="Courier New" pitchFamily="49" charset="0"/>
            </a:endParaRP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Each object may have method and signal </a:t>
            </a:r>
            <a:r>
              <a:rPr lang="en-US" b="1" dirty="0"/>
              <a:t>members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Methods are (remote procedures) operations which can be invoked on an object with optional input and (possibly several) output values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Signals are broadcast from an object to all its observers (may contain data)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E.g. </a:t>
            </a:r>
            <a:r>
              <a:rPr lang="en-US" dirty="0" err="1">
                <a:latin typeface="Courier New" pitchFamily="49" charset="0"/>
              </a:rPr>
              <a:t>doSomething</a:t>
            </a:r>
            <a:r>
              <a:rPr lang="en-US" dirty="0">
                <a:latin typeface="Courier New" pitchFamily="49" charset="0"/>
              </a:rPr>
              <a:t>, notify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Member group is mapped to an </a:t>
            </a:r>
            <a:r>
              <a:rPr lang="en-US" b="1" dirty="0"/>
              <a:t>interface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Mapped to Java interface or C++ pure virtual class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Identified as </a:t>
            </a:r>
            <a:r>
              <a:rPr lang="en-US" dirty="0" err="1">
                <a:latin typeface="Courier New" pitchFamily="49" charset="0"/>
              </a:rPr>
              <a:t>com.company.InterfaceName</a:t>
            </a:r>
            <a:endParaRPr lang="en-US" dirty="0">
              <a:latin typeface="Courier New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347645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171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D-Bus Concepts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Bus names</a:t>
            </a:r>
          </a:p>
          <a:p>
            <a:pPr lvl="1"/>
            <a:r>
              <a:rPr lang="en-US" dirty="0"/>
              <a:t>D-Bus daemon assigns a unique connection name for each connection from applications</a:t>
            </a:r>
          </a:p>
          <a:p>
            <a:pPr lvl="1"/>
            <a:r>
              <a:rPr lang="en-US" dirty="0"/>
              <a:t>After a name is mapped to an application, the application owns that name</a:t>
            </a:r>
          </a:p>
          <a:p>
            <a:pPr lvl="1"/>
            <a:r>
              <a:rPr lang="en-US" dirty="0"/>
              <a:t>Applications may ask to own well-known names, e.g. </a:t>
            </a:r>
            <a:r>
              <a:rPr lang="en-US" dirty="0" err="1">
                <a:latin typeface="Courier New" pitchFamily="49" charset="0"/>
              </a:rPr>
              <a:t>com.theqtcompany.MessageEditor</a:t>
            </a:r>
            <a:endParaRPr lang="en-US" dirty="0">
              <a:latin typeface="Courier New" pitchFamily="49" charset="0"/>
            </a:endParaRPr>
          </a:p>
          <a:p>
            <a:endParaRPr lang="en-US" b="1" dirty="0"/>
          </a:p>
          <a:p>
            <a:r>
              <a:rPr lang="en-US" b="1" dirty="0"/>
              <a:t>Addresses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Specify where a server will listen and where a client will connect</a:t>
            </a:r>
          </a:p>
          <a:p>
            <a:pPr lvl="1"/>
            <a:r>
              <a:rPr lang="en-US" dirty="0"/>
              <a:t>Possibly, your service is a server daemon to which applications send messages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44054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172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Qt </a:t>
            </a:r>
            <a:r>
              <a:rPr lang="fi-FI" dirty="0" err="1"/>
              <a:t>DBus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Allows to call methods of D-Bus objects</a:t>
            </a:r>
          </a:p>
          <a:p>
            <a:endParaRPr lang="en-GB" dirty="0"/>
          </a:p>
          <a:p>
            <a:r>
              <a:rPr lang="en-GB" dirty="0"/>
              <a:t>Allows to connect signals and slots between D-Bus objects</a:t>
            </a:r>
          </a:p>
          <a:p>
            <a:endParaRPr lang="en-GB" dirty="0"/>
          </a:p>
          <a:p>
            <a:r>
              <a:rPr lang="en-GB" dirty="0"/>
              <a:t>Since it uses the meta object information, it is not necessary to know the interface of the remote object</a:t>
            </a:r>
          </a:p>
          <a:p>
            <a:endParaRPr lang="en-GB" dirty="0"/>
          </a:p>
          <a:p>
            <a:r>
              <a:rPr lang="en-GB" dirty="0"/>
              <a:t>Takes care of mapping Qt data types to the defined D-Bus data types</a:t>
            </a:r>
          </a:p>
          <a:p>
            <a:endParaRPr lang="en-GB" dirty="0"/>
          </a:p>
          <a:p>
            <a:r>
              <a:rPr lang="en-GB" dirty="0"/>
              <a:t>Resolves object names to interfaces with the correct signals and slots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377697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173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Calling Methods on D-Bus Objects </a:t>
            </a:r>
            <a:br>
              <a:rPr lang="en-GB" dirty="0"/>
            </a:br>
            <a:r>
              <a:rPr lang="en-GB" dirty="0"/>
              <a:t>Client Side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dirty="0"/>
              <a:t>In Qt </a:t>
            </a:r>
            <a:r>
              <a:rPr lang="en-GB" dirty="0" err="1"/>
              <a:t>DBus</a:t>
            </a:r>
            <a:r>
              <a:rPr lang="en-GB" dirty="0"/>
              <a:t>, the slots on the remote object can be called as if the object was local</a:t>
            </a:r>
          </a:p>
          <a:p>
            <a:endParaRPr lang="en-GB" dirty="0"/>
          </a:p>
          <a:p>
            <a:r>
              <a:rPr lang="en-GB" dirty="0"/>
              <a:t>To call a method on the remote object, </a:t>
            </a:r>
            <a:r>
              <a:rPr lang="en-GB" dirty="0" err="1">
                <a:latin typeface="Courier New"/>
                <a:cs typeface="Courier New"/>
              </a:rPr>
              <a:t>QDBusInterface</a:t>
            </a:r>
            <a:r>
              <a:rPr lang="en-GB" dirty="0"/>
              <a:t> has to be retrieved for it first</a:t>
            </a:r>
          </a:p>
          <a:p>
            <a:endParaRPr lang="en-GB" dirty="0"/>
          </a:p>
          <a:p>
            <a:r>
              <a:rPr lang="en-GB" dirty="0"/>
              <a:t>The method can then be called using </a:t>
            </a:r>
            <a:r>
              <a:rPr lang="en-GB" dirty="0" err="1">
                <a:latin typeface="Courier New"/>
                <a:cs typeface="Courier New"/>
              </a:rPr>
              <a:t>QDBusInterface</a:t>
            </a:r>
            <a:r>
              <a:rPr lang="en-GB" dirty="0">
                <a:latin typeface="Courier New"/>
                <a:cs typeface="Courier New"/>
              </a:rPr>
              <a:t>::call </a:t>
            </a:r>
            <a:r>
              <a:rPr lang="en-GB" dirty="0">
                <a:cs typeface="Courier New"/>
              </a:rPr>
              <a:t>or </a:t>
            </a:r>
            <a:r>
              <a:rPr lang="en-GB" dirty="0" err="1">
                <a:latin typeface="Courier New"/>
                <a:cs typeface="Courier New"/>
              </a:rPr>
              <a:t>QDBusInterface</a:t>
            </a:r>
            <a:r>
              <a:rPr lang="en-GB" dirty="0">
                <a:latin typeface="Courier New"/>
                <a:cs typeface="Courier New"/>
              </a:rPr>
              <a:t>::</a:t>
            </a:r>
            <a:r>
              <a:rPr lang="en-GB" dirty="0" err="1">
                <a:latin typeface="Courier New"/>
                <a:cs typeface="Courier New"/>
              </a:rPr>
              <a:t>asyncCall</a:t>
            </a:r>
            <a:r>
              <a:rPr lang="en-GB" dirty="0">
                <a:latin typeface="Courier New"/>
                <a:cs typeface="Courier New"/>
              </a:rPr>
              <a:t>()</a:t>
            </a:r>
          </a:p>
          <a:p>
            <a:pPr indent="0">
              <a:buNone/>
            </a:pPr>
            <a:r>
              <a:rPr lang="en-GB" sz="1200" dirty="0">
                <a:latin typeface="Courier New"/>
                <a:cs typeface="Courier New"/>
              </a:rPr>
              <a:t>	</a:t>
            </a:r>
            <a:r>
              <a:rPr lang="en-GB" sz="1200" dirty="0" err="1">
                <a:latin typeface="Courier New"/>
                <a:cs typeface="Courier New"/>
              </a:rPr>
              <a:t>QDBusReply</a:t>
            </a:r>
            <a:r>
              <a:rPr lang="en-GB" sz="1200" dirty="0">
                <a:latin typeface="Courier New"/>
                <a:cs typeface="Courier New"/>
              </a:rPr>
              <a:t>&lt;</a:t>
            </a:r>
            <a:r>
              <a:rPr lang="en-GB" sz="1200" dirty="0" err="1">
                <a:latin typeface="Courier New"/>
                <a:cs typeface="Courier New"/>
              </a:rPr>
              <a:t>QString</a:t>
            </a:r>
            <a:r>
              <a:rPr lang="en-GB" sz="1200" dirty="0">
                <a:latin typeface="Courier New"/>
                <a:cs typeface="Courier New"/>
              </a:rPr>
              <a:t>&gt; reply = </a:t>
            </a:r>
            <a:r>
              <a:rPr lang="en-GB" sz="1200" dirty="0" err="1">
                <a:latin typeface="Courier New"/>
                <a:cs typeface="Courier New"/>
              </a:rPr>
              <a:t>iface.call</a:t>
            </a:r>
            <a:r>
              <a:rPr lang="en-GB" sz="1200" dirty="0">
                <a:latin typeface="Courier New"/>
                <a:cs typeface="Courier New"/>
              </a:rPr>
              <a:t>("echo", "hi”);</a:t>
            </a:r>
          </a:p>
          <a:p>
            <a:pPr lvl="1"/>
            <a:r>
              <a:rPr lang="en-GB" dirty="0"/>
              <a:t>calls the slot named echo on the remote object with argument “hi”</a:t>
            </a:r>
          </a:p>
          <a:p>
            <a:endParaRPr lang="en-GB" dirty="0"/>
          </a:p>
          <a:p>
            <a:r>
              <a:rPr lang="en-GB" dirty="0"/>
              <a:t>The interface object may be created from D-Bus XML interface using </a:t>
            </a:r>
            <a:r>
              <a:rPr lang="en-GB" b="1" dirty="0"/>
              <a:t>qdbusxml2cpp –p </a:t>
            </a:r>
            <a:r>
              <a:rPr lang="en-GB" dirty="0"/>
              <a:t> tool</a:t>
            </a:r>
          </a:p>
          <a:p>
            <a:pPr lvl="1"/>
            <a:r>
              <a:rPr lang="en-GB" dirty="0"/>
              <a:t>Generates public slots and signals in the interface class </a:t>
            </a:r>
          </a:p>
          <a:p>
            <a:pPr lvl="1"/>
            <a:r>
              <a:rPr lang="en-GB" dirty="0"/>
              <a:t>May be directly accessed from the client </a:t>
            </a:r>
          </a:p>
          <a:p>
            <a:pPr lvl="1"/>
            <a:r>
              <a:rPr lang="en-GB" dirty="0"/>
              <a:t>Called, if the variable </a:t>
            </a:r>
            <a:r>
              <a:rPr lang="en-GB" dirty="0">
                <a:latin typeface="Courier New"/>
                <a:cs typeface="Courier New"/>
              </a:rPr>
              <a:t>DBUS_INTERFACES += </a:t>
            </a:r>
            <a:r>
              <a:rPr lang="en-GB" dirty="0" err="1">
                <a:latin typeface="Courier New"/>
                <a:cs typeface="Courier New"/>
              </a:rPr>
              <a:t>interface.xml</a:t>
            </a:r>
            <a:r>
              <a:rPr lang="en-GB" dirty="0">
                <a:latin typeface="Courier New"/>
                <a:cs typeface="Courier New"/>
              </a:rPr>
              <a:t> </a:t>
            </a:r>
            <a:r>
              <a:rPr lang="en-GB" dirty="0"/>
              <a:t>defined</a:t>
            </a:r>
          </a:p>
          <a:p>
            <a:pPr indent="0">
              <a:buNone/>
            </a:pPr>
            <a:endParaRPr lang="en-US" sz="12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035208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174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Mapping between </a:t>
            </a:r>
            <a:r>
              <a:rPr lang="en-GB" sz="2000" dirty="0" err="1"/>
              <a:t>QtDBus</a:t>
            </a:r>
            <a:r>
              <a:rPr lang="en-GB" sz="2000" dirty="0"/>
              <a:t> and D-Bus Data Types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Qt </a:t>
            </a:r>
            <a:r>
              <a:rPr lang="en-GB" dirty="0" err="1"/>
              <a:t>DBus</a:t>
            </a:r>
            <a:r>
              <a:rPr lang="en-GB" dirty="0"/>
              <a:t> needs to map Qt data types to types known by D-Bus</a:t>
            </a:r>
          </a:p>
          <a:p>
            <a:endParaRPr lang="en-GB" dirty="0"/>
          </a:p>
          <a:p>
            <a:r>
              <a:rPr lang="en-GB" dirty="0"/>
              <a:t>All arguments marshalling is taken care of by Qt</a:t>
            </a:r>
          </a:p>
          <a:p>
            <a:endParaRPr lang="en-GB" dirty="0"/>
          </a:p>
          <a:p>
            <a:r>
              <a:rPr lang="en-GB" dirty="0"/>
              <a:t>Supported data types: </a:t>
            </a:r>
            <a:r>
              <a:rPr lang="en-GB" dirty="0" err="1">
                <a:latin typeface="Courier New"/>
                <a:cs typeface="Courier New"/>
              </a:rPr>
              <a:t>uchar</a:t>
            </a:r>
            <a:r>
              <a:rPr lang="en-GB" dirty="0">
                <a:latin typeface="Courier New"/>
                <a:cs typeface="Courier New"/>
              </a:rPr>
              <a:t>, bool, short, </a:t>
            </a:r>
            <a:r>
              <a:rPr lang="en-GB" dirty="0" err="1">
                <a:latin typeface="Courier New"/>
                <a:cs typeface="Courier New"/>
              </a:rPr>
              <a:t>ushort</a:t>
            </a:r>
            <a:r>
              <a:rPr lang="en-GB" dirty="0">
                <a:latin typeface="Courier New"/>
                <a:cs typeface="Courier New"/>
              </a:rPr>
              <a:t>, </a:t>
            </a:r>
            <a:r>
              <a:rPr lang="en-GB" dirty="0" err="1">
                <a:latin typeface="Courier New"/>
                <a:cs typeface="Courier New"/>
              </a:rPr>
              <a:t>int</a:t>
            </a:r>
            <a:r>
              <a:rPr lang="en-GB" dirty="0">
                <a:latin typeface="Courier New"/>
                <a:cs typeface="Courier New"/>
              </a:rPr>
              <a:t>, </a:t>
            </a:r>
            <a:r>
              <a:rPr lang="en-GB" dirty="0" err="1">
                <a:latin typeface="Courier New"/>
                <a:cs typeface="Courier New"/>
              </a:rPr>
              <a:t>uint</a:t>
            </a:r>
            <a:r>
              <a:rPr lang="en-GB" dirty="0">
                <a:latin typeface="Courier New"/>
                <a:cs typeface="Courier New"/>
              </a:rPr>
              <a:t>, </a:t>
            </a:r>
            <a:r>
              <a:rPr lang="en-GB" dirty="0" err="1">
                <a:latin typeface="Courier New"/>
                <a:cs typeface="Courier New"/>
              </a:rPr>
              <a:t>qlonglong</a:t>
            </a:r>
            <a:r>
              <a:rPr lang="en-GB" dirty="0">
                <a:latin typeface="Courier New"/>
                <a:cs typeface="Courier New"/>
              </a:rPr>
              <a:t>, </a:t>
            </a:r>
            <a:r>
              <a:rPr lang="en-GB" dirty="0" err="1">
                <a:latin typeface="Courier New"/>
                <a:cs typeface="Courier New"/>
              </a:rPr>
              <a:t>qulonglong</a:t>
            </a:r>
            <a:r>
              <a:rPr lang="en-GB" dirty="0">
                <a:latin typeface="Courier New"/>
                <a:cs typeface="Courier New"/>
              </a:rPr>
              <a:t>, double, </a:t>
            </a:r>
            <a:r>
              <a:rPr lang="en-GB" dirty="0" err="1">
                <a:latin typeface="Courier New"/>
                <a:cs typeface="Courier New"/>
              </a:rPr>
              <a:t>QString</a:t>
            </a:r>
            <a:r>
              <a:rPr lang="en-GB" dirty="0">
                <a:latin typeface="Courier New"/>
                <a:cs typeface="Courier New"/>
              </a:rPr>
              <a:t>, </a:t>
            </a:r>
            <a:r>
              <a:rPr lang="en-GB" dirty="0" err="1">
                <a:latin typeface="Courier New"/>
                <a:cs typeface="Courier New"/>
              </a:rPr>
              <a:t>QStringList</a:t>
            </a:r>
            <a:r>
              <a:rPr lang="en-GB" dirty="0">
                <a:latin typeface="Courier New"/>
                <a:cs typeface="Courier New"/>
              </a:rPr>
              <a:t>, </a:t>
            </a:r>
            <a:r>
              <a:rPr lang="en-GB" dirty="0" err="1">
                <a:latin typeface="Courier New"/>
                <a:cs typeface="Courier New"/>
              </a:rPr>
              <a:t>QByteArray</a:t>
            </a:r>
            <a:r>
              <a:rPr lang="en-GB" dirty="0"/>
              <a:t>, and special D-Bus types</a:t>
            </a:r>
          </a:p>
          <a:p>
            <a:endParaRPr lang="en-GB" dirty="0"/>
          </a:p>
          <a:p>
            <a:r>
              <a:rPr lang="en-GB" dirty="0"/>
              <a:t>Compound types can be formed as arrays, </a:t>
            </a:r>
            <a:r>
              <a:rPr lang="en-GB" dirty="0" err="1"/>
              <a:t>structs</a:t>
            </a:r>
            <a:r>
              <a:rPr lang="en-GB" dirty="0"/>
              <a:t>, and maps</a:t>
            </a:r>
          </a:p>
          <a:p>
            <a:endParaRPr lang="en-GB" dirty="0"/>
          </a:p>
          <a:p>
            <a:r>
              <a:rPr lang="en-GB" dirty="0"/>
              <a:t>To use custom data types,</a:t>
            </a:r>
          </a:p>
          <a:p>
            <a:pPr lvl="1"/>
            <a:r>
              <a:rPr lang="en-GB" dirty="0"/>
              <a:t>declare the type using </a:t>
            </a:r>
            <a:r>
              <a:rPr lang="en-GB" dirty="0">
                <a:latin typeface="Courier New"/>
                <a:cs typeface="Courier New"/>
              </a:rPr>
              <a:t>Q_DECLARE_METATYPE()</a:t>
            </a:r>
            <a:r>
              <a:rPr lang="en-GB" dirty="0"/>
              <a:t>,</a:t>
            </a:r>
          </a:p>
          <a:p>
            <a:pPr lvl="1"/>
            <a:r>
              <a:rPr lang="en-GB" dirty="0"/>
              <a:t>and register it using </a:t>
            </a:r>
            <a:r>
              <a:rPr lang="en-GB" dirty="0" err="1">
                <a:latin typeface="Courier New"/>
                <a:cs typeface="Courier New"/>
              </a:rPr>
              <a:t>qDBusRegisterMetaType</a:t>
            </a:r>
            <a:r>
              <a:rPr lang="en-GB" dirty="0">
                <a:latin typeface="Courier New"/>
                <a:cs typeface="Courier New"/>
              </a:rPr>
              <a:t>()</a:t>
            </a:r>
            <a:endParaRPr lang="en-US" dirty="0">
              <a:latin typeface="Courier New"/>
              <a:cs typeface="Courier New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301577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175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Providing Methods on D-Bus Objects </a:t>
            </a:r>
            <a:br>
              <a:rPr lang="en-GB" dirty="0"/>
            </a:br>
            <a:r>
              <a:rPr lang="en-GB" dirty="0"/>
              <a:t>Server Side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 err="1">
                <a:latin typeface="Courier New"/>
                <a:cs typeface="Courier New"/>
              </a:rPr>
              <a:t>QDBusConnection</a:t>
            </a:r>
            <a:r>
              <a:rPr lang="en-GB" dirty="0">
                <a:latin typeface="Courier New"/>
                <a:cs typeface="Courier New"/>
              </a:rPr>
              <a:t>::</a:t>
            </a:r>
            <a:r>
              <a:rPr lang="en-GB" dirty="0" err="1">
                <a:latin typeface="Courier New"/>
                <a:cs typeface="Courier New"/>
              </a:rPr>
              <a:t>sessionBus</a:t>
            </a:r>
            <a:r>
              <a:rPr lang="en-GB" dirty="0">
                <a:latin typeface="Courier New"/>
                <a:cs typeface="Courier New"/>
              </a:rPr>
              <a:t>()/</a:t>
            </a:r>
            <a:r>
              <a:rPr lang="en-GB" dirty="0" err="1">
                <a:latin typeface="Courier New"/>
                <a:cs typeface="Courier New"/>
              </a:rPr>
              <a:t>systemBus</a:t>
            </a:r>
            <a:r>
              <a:rPr lang="en-GB" dirty="0">
                <a:latin typeface="Courier New"/>
                <a:cs typeface="Courier New"/>
              </a:rPr>
              <a:t>()</a:t>
            </a:r>
            <a:r>
              <a:rPr lang="en-GB" dirty="0"/>
              <a:t>: access to the bus objects</a:t>
            </a:r>
          </a:p>
          <a:p>
            <a:endParaRPr lang="en-GB" dirty="0">
              <a:latin typeface="Courier New"/>
              <a:cs typeface="Courier New"/>
            </a:endParaRPr>
          </a:p>
          <a:p>
            <a:r>
              <a:rPr lang="en-GB" dirty="0" err="1">
                <a:latin typeface="Courier New"/>
                <a:cs typeface="Courier New"/>
              </a:rPr>
              <a:t>QDBusConnection</a:t>
            </a:r>
            <a:r>
              <a:rPr lang="en-GB" dirty="0">
                <a:latin typeface="Courier New"/>
                <a:cs typeface="Courier New"/>
              </a:rPr>
              <a:t>::</a:t>
            </a:r>
            <a:r>
              <a:rPr lang="en-GB" dirty="0" err="1">
                <a:latin typeface="Courier New"/>
                <a:cs typeface="Courier New"/>
              </a:rPr>
              <a:t>registerService</a:t>
            </a:r>
            <a:r>
              <a:rPr lang="en-GB" dirty="0">
                <a:latin typeface="Courier New"/>
                <a:cs typeface="Courier New"/>
              </a:rPr>
              <a:t>()</a:t>
            </a:r>
            <a:r>
              <a:rPr lang="en-GB" dirty="0"/>
              <a:t>: register a service (“host part”)</a:t>
            </a:r>
          </a:p>
          <a:p>
            <a:endParaRPr lang="en-GB" dirty="0">
              <a:latin typeface="Courier New"/>
              <a:cs typeface="Courier New"/>
            </a:endParaRPr>
          </a:p>
          <a:p>
            <a:r>
              <a:rPr lang="en-GB" dirty="0" err="1">
                <a:latin typeface="Courier New"/>
                <a:cs typeface="Courier New"/>
              </a:rPr>
              <a:t>QDBusConnection</a:t>
            </a:r>
            <a:r>
              <a:rPr lang="en-GB" dirty="0">
                <a:latin typeface="Courier New"/>
                <a:cs typeface="Courier New"/>
              </a:rPr>
              <a:t>::</a:t>
            </a:r>
            <a:r>
              <a:rPr lang="en-GB" dirty="0" err="1">
                <a:latin typeface="Courier New"/>
                <a:cs typeface="Courier New"/>
              </a:rPr>
              <a:t>registerObject</a:t>
            </a:r>
            <a:r>
              <a:rPr lang="en-GB" dirty="0">
                <a:latin typeface="Courier New"/>
                <a:cs typeface="Courier New"/>
              </a:rPr>
              <a:t>()</a:t>
            </a:r>
            <a:r>
              <a:rPr lang="en-GB" dirty="0"/>
              <a:t>: register an object (“file part”)</a:t>
            </a:r>
          </a:p>
          <a:p>
            <a:endParaRPr lang="en-GB" dirty="0">
              <a:latin typeface="Courier New"/>
              <a:cs typeface="Courier New"/>
            </a:endParaRPr>
          </a:p>
          <a:p>
            <a:r>
              <a:rPr lang="en-GB" dirty="0" err="1">
                <a:latin typeface="Courier New"/>
                <a:cs typeface="Courier New"/>
              </a:rPr>
              <a:t>QDBusInterface</a:t>
            </a:r>
            <a:r>
              <a:rPr lang="en-GB" dirty="0"/>
              <a:t> constructor constructs a </a:t>
            </a:r>
            <a:r>
              <a:rPr lang="en-GB" dirty="0" err="1">
                <a:latin typeface="Courier New"/>
                <a:cs typeface="Courier New"/>
              </a:rPr>
              <a:t>QObject</a:t>
            </a:r>
            <a:r>
              <a:rPr lang="en-GB" dirty="0"/>
              <a:t> that represents the signals and slots of the remote object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522450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176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D-Bus Server Implementation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/>
              <a:t>Create a service object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Often created with </a:t>
            </a:r>
            <a:r>
              <a:rPr lang="en-GB" b="1" dirty="0"/>
              <a:t>qdbusxml2cpp –a </a:t>
            </a:r>
            <a:r>
              <a:rPr lang="en-GB" dirty="0"/>
              <a:t> tool </a:t>
            </a:r>
          </a:p>
          <a:p>
            <a:pPr lvl="2">
              <a:lnSpc>
                <a:spcPct val="80000"/>
              </a:lnSpc>
            </a:pPr>
            <a:r>
              <a:rPr lang="en-GB" sz="1400" dirty="0">
                <a:latin typeface="Courier New"/>
                <a:cs typeface="Courier New"/>
              </a:rPr>
              <a:t>qdbusxml2cpp –a </a:t>
            </a:r>
            <a:r>
              <a:rPr lang="en-GB" sz="1400" dirty="0" err="1">
                <a:latin typeface="Courier New"/>
                <a:cs typeface="Courier New"/>
              </a:rPr>
              <a:t>myAdaptor.h</a:t>
            </a:r>
            <a:r>
              <a:rPr lang="en-GB" sz="1400" dirty="0">
                <a:latin typeface="Courier New"/>
                <a:cs typeface="Courier New"/>
              </a:rPr>
              <a:t>: </a:t>
            </a:r>
            <a:r>
              <a:rPr lang="en-GB" sz="1400" dirty="0" err="1">
                <a:latin typeface="Courier New"/>
                <a:cs typeface="Courier New"/>
              </a:rPr>
              <a:t>myInterace.xml</a:t>
            </a:r>
            <a:endParaRPr lang="en-GB" sz="1400" dirty="0">
              <a:latin typeface="Courier New"/>
              <a:cs typeface="Courier New"/>
            </a:endParaRPr>
          </a:p>
          <a:p>
            <a:pPr lvl="2">
              <a:lnSpc>
                <a:spcPct val="80000"/>
              </a:lnSpc>
            </a:pPr>
            <a:r>
              <a:rPr lang="en-GB" sz="1400" dirty="0">
                <a:latin typeface="Courier New"/>
                <a:cs typeface="Courier New"/>
              </a:rPr>
              <a:t>qdbusxml2cpp –</a:t>
            </a:r>
            <a:r>
              <a:rPr lang="en-GB" sz="1400" dirty="0" err="1">
                <a:latin typeface="Courier New"/>
                <a:cs typeface="Courier New"/>
              </a:rPr>
              <a:t>i</a:t>
            </a:r>
            <a:r>
              <a:rPr lang="en-GB" sz="1400" dirty="0">
                <a:latin typeface="Courier New"/>
                <a:cs typeface="Courier New"/>
              </a:rPr>
              <a:t> </a:t>
            </a:r>
            <a:r>
              <a:rPr lang="en-GB" sz="1400" dirty="0" err="1">
                <a:latin typeface="Courier New"/>
                <a:cs typeface="Courier New"/>
              </a:rPr>
              <a:t>myAdaptor.h</a:t>
            </a:r>
            <a:r>
              <a:rPr lang="en-GB" sz="1400" dirty="0">
                <a:latin typeface="Courier New"/>
                <a:cs typeface="Courier New"/>
              </a:rPr>
              <a:t> –a :</a:t>
            </a:r>
            <a:r>
              <a:rPr lang="en-GB" sz="1400" dirty="0" err="1">
                <a:latin typeface="Courier New"/>
                <a:cs typeface="Courier New"/>
              </a:rPr>
              <a:t>myAdaptor.cpp</a:t>
            </a:r>
            <a:r>
              <a:rPr lang="en-GB" sz="1400" dirty="0">
                <a:latin typeface="Courier New"/>
                <a:cs typeface="Courier New"/>
              </a:rPr>
              <a:t> </a:t>
            </a:r>
            <a:r>
              <a:rPr lang="en-GB" sz="1400" dirty="0" err="1">
                <a:latin typeface="Courier New"/>
                <a:cs typeface="Courier New"/>
              </a:rPr>
              <a:t>myInterace.xml</a:t>
            </a:r>
            <a:endParaRPr lang="en-GB" sz="1400" dirty="0">
              <a:latin typeface="Courier New"/>
              <a:cs typeface="Courier New"/>
            </a:endParaRPr>
          </a:p>
          <a:p>
            <a:pPr lvl="1">
              <a:lnSpc>
                <a:spcPct val="80000"/>
              </a:lnSpc>
            </a:pPr>
            <a:r>
              <a:rPr lang="en-GB" dirty="0"/>
              <a:t>Maps D-Bus messages to signals and slots</a:t>
            </a:r>
          </a:p>
          <a:p>
            <a:pPr lvl="2">
              <a:lnSpc>
                <a:spcPct val="80000"/>
              </a:lnSpc>
            </a:pPr>
            <a:r>
              <a:rPr lang="en-GB" sz="1400" dirty="0">
                <a:latin typeface="Courier New"/>
                <a:cs typeface="Courier New"/>
              </a:rPr>
              <a:t>new </a:t>
            </a:r>
            <a:r>
              <a:rPr lang="en-GB" sz="1400" dirty="0" err="1">
                <a:latin typeface="Courier New"/>
                <a:cs typeface="Courier New"/>
              </a:rPr>
              <a:t>serviceAdaptor</a:t>
            </a:r>
            <a:r>
              <a:rPr lang="en-GB" sz="1400" dirty="0">
                <a:latin typeface="Courier New"/>
                <a:cs typeface="Courier New"/>
              </a:rPr>
              <a:t>(</a:t>
            </a:r>
            <a:r>
              <a:rPr lang="en-GB" sz="1400" dirty="0" err="1">
                <a:latin typeface="Courier New"/>
                <a:cs typeface="Courier New"/>
              </a:rPr>
              <a:t>myServerObject</a:t>
            </a:r>
            <a:r>
              <a:rPr lang="en-GB" sz="1400" dirty="0">
                <a:latin typeface="Courier New"/>
                <a:cs typeface="Courier New"/>
              </a:rPr>
              <a:t>); </a:t>
            </a:r>
            <a:endParaRPr lang="en-US" sz="1400" dirty="0"/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Create a D-Bus session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dirty="0">
                <a:latin typeface="Courier New" pitchFamily="49" charset="0"/>
              </a:rPr>
              <a:t>if (!</a:t>
            </a:r>
            <a:r>
              <a:rPr lang="en-US" dirty="0" err="1">
                <a:latin typeface="Courier New" pitchFamily="49" charset="0"/>
              </a:rPr>
              <a:t>QDBusConnection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sessionBus</a:t>
            </a:r>
            <a:r>
              <a:rPr lang="en-US" dirty="0">
                <a:latin typeface="Courier New" pitchFamily="49" charset="0"/>
              </a:rPr>
              <a:t>().</a:t>
            </a:r>
            <a:r>
              <a:rPr lang="en-US" dirty="0" err="1">
                <a:latin typeface="Courier New" pitchFamily="49" charset="0"/>
              </a:rPr>
              <a:t>isConnected</a:t>
            </a:r>
            <a:r>
              <a:rPr lang="en-US" dirty="0">
                <a:latin typeface="Courier New" pitchFamily="49" charset="0"/>
              </a:rPr>
              <a:t>()) { /* Handle error */ }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dirty="0">
                <a:latin typeface="Courier New" pitchFamily="49" charset="0"/>
              </a:rPr>
              <a:t>if (!</a:t>
            </a:r>
            <a:r>
              <a:rPr lang="en-US" dirty="0" err="1">
                <a:latin typeface="Courier New" pitchFamily="49" charset="0"/>
              </a:rPr>
              <a:t>QDBusConnection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sessionBus</a:t>
            </a:r>
            <a:r>
              <a:rPr lang="en-US" dirty="0">
                <a:latin typeface="Courier New" pitchFamily="49" charset="0"/>
              </a:rPr>
              <a:t>().</a:t>
            </a:r>
            <a:r>
              <a:rPr lang="en-US" dirty="0" err="1">
                <a:latin typeface="Courier New" pitchFamily="49" charset="0"/>
              </a:rPr>
              <a:t>registerService</a:t>
            </a:r>
            <a:r>
              <a:rPr lang="en-US" dirty="0">
                <a:latin typeface="Courier New" pitchFamily="49" charset="0"/>
              </a:rPr>
              <a:t>(SERVICE_NAME)) { }</a:t>
            </a:r>
            <a:endParaRPr lang="en-US" dirty="0"/>
          </a:p>
          <a:p>
            <a:pPr lvl="1">
              <a:lnSpc>
                <a:spcPct val="80000"/>
              </a:lnSpc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681140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177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D-Bus Server Implementation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/>
              <a:t>Register the service</a:t>
            </a:r>
          </a:p>
          <a:p>
            <a:pPr lvl="1">
              <a:lnSpc>
                <a:spcPct val="80000"/>
              </a:lnSpc>
            </a:pPr>
            <a:r>
              <a:rPr lang="en-US" dirty="0" err="1">
                <a:latin typeface="Courier New" pitchFamily="49" charset="0"/>
              </a:rPr>
              <a:t>QDBusConnection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sessionBus</a:t>
            </a:r>
            <a:r>
              <a:rPr lang="en-US" dirty="0">
                <a:latin typeface="Courier New" pitchFamily="49" charset="0"/>
              </a:rPr>
              <a:t>().</a:t>
            </a:r>
            <a:r>
              <a:rPr lang="en-US" dirty="0" err="1">
                <a:latin typeface="Courier New" pitchFamily="49" charset="0"/>
              </a:rPr>
              <a:t>registerObject</a:t>
            </a:r>
            <a:r>
              <a:rPr lang="en-US" dirty="0">
                <a:latin typeface="Courier New" pitchFamily="49" charset="0"/>
              </a:rPr>
              <a:t>("/", &amp;</a:t>
            </a:r>
            <a:r>
              <a:rPr lang="en-US" dirty="0" err="1">
                <a:latin typeface="Courier New" pitchFamily="49" charset="0"/>
              </a:rPr>
              <a:t>myServerObject</a:t>
            </a:r>
            <a:r>
              <a:rPr lang="en-US" dirty="0">
                <a:latin typeface="Courier New" pitchFamily="49" charset="0"/>
              </a:rPr>
              <a:t>, </a:t>
            </a:r>
            <a:r>
              <a:rPr lang="en-US" dirty="0" err="1">
                <a:latin typeface="Courier New" pitchFamily="49" charset="0"/>
              </a:rPr>
              <a:t>QDBusConnection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ExportAllSlots</a:t>
            </a:r>
            <a:r>
              <a:rPr lang="en-US" dirty="0">
                <a:latin typeface="Courier New" pitchFamily="49" charset="0"/>
              </a:rPr>
              <a:t>);</a:t>
            </a:r>
          </a:p>
          <a:p>
            <a:pPr lvl="1">
              <a:lnSpc>
                <a:spcPct val="80000"/>
              </a:lnSpc>
            </a:pPr>
            <a:endParaRPr lang="en-GB" dirty="0"/>
          </a:p>
          <a:p>
            <a:pPr>
              <a:lnSpc>
                <a:spcPct val="80000"/>
              </a:lnSpc>
            </a:pPr>
            <a:r>
              <a:rPr lang="en-GB" dirty="0"/>
              <a:t>The exposed signals and slots can be restricted by the remote object (</a:t>
            </a:r>
            <a:r>
              <a:rPr lang="en-GB" dirty="0" err="1">
                <a:latin typeface="Courier New" pitchFamily="49" charset="0"/>
              </a:rPr>
              <a:t>QDBusConnection</a:t>
            </a:r>
            <a:r>
              <a:rPr lang="en-GB" dirty="0">
                <a:latin typeface="Courier New" pitchFamily="49" charset="0"/>
              </a:rPr>
              <a:t>::</a:t>
            </a:r>
            <a:r>
              <a:rPr lang="en-GB" dirty="0" err="1">
                <a:latin typeface="Courier New" pitchFamily="49" charset="0"/>
              </a:rPr>
              <a:t>RegisterOptions</a:t>
            </a:r>
            <a:r>
              <a:rPr lang="en-GB" dirty="0">
                <a:latin typeface="Courier New" pitchFamily="49" charset="0"/>
              </a:rPr>
              <a:t>())</a:t>
            </a:r>
            <a:endParaRPr lang="en-US" dirty="0">
              <a:latin typeface="Courier New" pitchFamily="49" charset="0"/>
            </a:endParaRPr>
          </a:p>
          <a:p>
            <a:pPr lvl="1">
              <a:lnSpc>
                <a:spcPct val="80000"/>
              </a:lnSpc>
            </a:pPr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fi-FI" sz="1400" dirty="0" err="1">
                <a:latin typeface="Open Sans Light"/>
                <a:cs typeface="Open Sans Light"/>
              </a:rPr>
              <a:t>ex-ipc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50823005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178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Watcher - </a:t>
            </a:r>
            <a:r>
              <a:rPr lang="en-US" dirty="0" err="1"/>
              <a:t>QFileSystemWatcher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2020766"/>
          </a:xfrm>
        </p:spPr>
        <p:txBody>
          <a:bodyPr/>
          <a:lstStyle/>
          <a:p>
            <a:r>
              <a:rPr lang="en-US" dirty="0"/>
              <a:t>Monitors file and directory changes</a:t>
            </a:r>
          </a:p>
          <a:p>
            <a:endParaRPr lang="en-US" dirty="0"/>
          </a:p>
          <a:p>
            <a:r>
              <a:rPr lang="en-US" dirty="0"/>
              <a:t>Several files and directories can be monitored at the same time</a:t>
            </a:r>
          </a:p>
          <a:p>
            <a:pPr lvl="1"/>
            <a:r>
              <a:rPr lang="en-US" dirty="0"/>
              <a:t>Platform may set limitations on the number of monitored files </a:t>
            </a:r>
          </a:p>
          <a:p>
            <a:endParaRPr lang="en-US" dirty="0"/>
          </a:p>
          <a:p>
            <a:r>
              <a:rPr lang="en-US" dirty="0"/>
              <a:t>Provides signals </a:t>
            </a:r>
            <a:r>
              <a:rPr lang="en-US" dirty="0" err="1">
                <a:latin typeface="Courier New"/>
                <a:cs typeface="Courier New"/>
              </a:rPr>
              <a:t>fileChanged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, </a:t>
            </a:r>
            <a:r>
              <a:rPr lang="en-US" dirty="0" err="1">
                <a:latin typeface="Courier New"/>
                <a:cs typeface="Courier New"/>
              </a:rPr>
              <a:t>directoryChanged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to notify, which file or directory path changed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fi-FI" sz="1400" dirty="0" err="1">
                <a:latin typeface="Open Sans Light"/>
                <a:cs typeface="Open Sans Light"/>
              </a:rPr>
              <a:t>ex-ipc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570474" y="3391605"/>
            <a:ext cx="7791400" cy="931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00"/>
                </a:solidFill>
                <a:latin typeface="Courier New"/>
                <a:cs typeface="Courier New"/>
              </a:rPr>
              <a:t>m_watcher</a:t>
            </a:r>
            <a:r>
              <a:rPr lang="en-US" sz="1200" dirty="0">
                <a:latin typeface="Courier New"/>
                <a:cs typeface="Courier New"/>
              </a:rPr>
              <a:t>-&gt;</a:t>
            </a:r>
            <a:r>
              <a:rPr lang="en-US" sz="1200" dirty="0" err="1">
                <a:latin typeface="Courier New"/>
                <a:cs typeface="Courier New"/>
              </a:rPr>
              <a:t>addPath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QDir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tempPath</a:t>
            </a:r>
            <a:r>
              <a:rPr lang="en-US" sz="1200" dirty="0">
                <a:latin typeface="Courier New"/>
                <a:cs typeface="Courier New"/>
              </a:rPr>
              <a:t>());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connect(</a:t>
            </a:r>
            <a:r>
              <a:rPr lang="en-US" sz="1200" dirty="0" err="1">
                <a:solidFill>
                  <a:srgbClr val="800000"/>
                </a:solidFill>
                <a:latin typeface="Courier New"/>
                <a:cs typeface="Courier New"/>
              </a:rPr>
              <a:t>m_watcher</a:t>
            </a:r>
            <a:r>
              <a:rPr lang="en-US" sz="1200" dirty="0">
                <a:latin typeface="Courier New"/>
                <a:cs typeface="Courier New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&amp;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QFileSystemWatcher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directoryChanged</a:t>
            </a:r>
            <a:r>
              <a:rPr lang="en-US" sz="1200" dirty="0">
                <a:latin typeface="Courier New"/>
                <a:cs typeface="Courier New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      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this</a:t>
            </a:r>
            <a:r>
              <a:rPr lang="en-US" sz="1200" dirty="0">
                <a:latin typeface="Courier New"/>
                <a:cs typeface="Courier New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&amp;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FileLoader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doSomethingWithNewOrChangedFiles</a:t>
            </a:r>
            <a:r>
              <a:rPr lang="en-US" sz="1200" dirty="0">
                <a:latin typeface="Courier New"/>
                <a:cs typeface="Courier New"/>
              </a:rPr>
              <a:t>);</a:t>
            </a:r>
            <a:endParaRPr lang="en-US" sz="1200" dirty="0">
              <a:solidFill>
                <a:srgbClr val="80008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048739821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179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/>
              <a:t>How processes can be started in Qt?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When would you wait for a process to be started or finished? When should you not synchronously wait for the start?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How Qt uses process standard input and output?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What inter-process communication options exists in Qt?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r>
              <a:rPr lang="en-US" dirty="0"/>
              <a:t>What are good use cases for using shared memory? When would you use D-Bus, provided it is available in your platform?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727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Implement the Interfaces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1959384"/>
          </a:xfrm>
        </p:spPr>
        <p:txBody>
          <a:bodyPr/>
          <a:lstStyle/>
          <a:p>
            <a:r>
              <a:rPr lang="en-US" dirty="0"/>
              <a:t>The plugin class must register the interface it implements</a:t>
            </a:r>
          </a:p>
          <a:p>
            <a:pPr lvl="1"/>
            <a:r>
              <a:rPr lang="en-US" dirty="0"/>
              <a:t>Only one interface can be registered in one class</a:t>
            </a:r>
          </a:p>
          <a:p>
            <a:pPr lvl="1"/>
            <a:r>
              <a:rPr lang="en-US" dirty="0"/>
              <a:t>Interface identifier (</a:t>
            </a:r>
            <a:r>
              <a:rPr lang="en-US" dirty="0">
                <a:latin typeface="Courier New"/>
                <a:cs typeface="Courier New"/>
              </a:rPr>
              <a:t>IID</a:t>
            </a:r>
            <a:r>
              <a:rPr lang="en-US" dirty="0"/>
              <a:t>) must match the  identifier, defined in the interface declaration (Step 1)</a:t>
            </a:r>
          </a:p>
          <a:p>
            <a:pPr lvl="1"/>
            <a:r>
              <a:rPr lang="en-US" dirty="0"/>
              <a:t>Some plugins require a JSON file, containing meta data about the plugin implementation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If the low-level API is used, the plugin class must report all interfaces it implements using </a:t>
            </a:r>
            <a:r>
              <a:rPr lang="en-US" dirty="0">
                <a:latin typeface="Courier New"/>
                <a:cs typeface="Courier New"/>
              </a:rPr>
              <a:t>Q_INTERFACES</a:t>
            </a:r>
            <a:r>
              <a:rPr lang="en-US" dirty="0"/>
              <a:t> macro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31877" y="3443111"/>
            <a:ext cx="8033567" cy="16651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117226" tIns="58613" rIns="117226" bIns="58613" rtlCol="0">
            <a:no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Class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CoolPlugin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: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public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QObject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public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CoolInterface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    Q_OBJECT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    Q_PLUGIN_METADATA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>
                <a:latin typeface="Courier New"/>
                <a:cs typeface="Courier New"/>
              </a:rPr>
              <a:t>IID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io.qt.CoolInterface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FILE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coolInterface.json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0631F"/>
                </a:solidFill>
                <a:latin typeface="Courier New"/>
                <a:cs typeface="Courier New"/>
              </a:rPr>
              <a:t>    // </a:t>
            </a:r>
            <a:r>
              <a:rPr lang="en-US" sz="1200" dirty="0" err="1">
                <a:solidFill>
                  <a:srgbClr val="40631F"/>
                </a:solidFill>
                <a:latin typeface="Courier New"/>
                <a:cs typeface="Courier New"/>
              </a:rPr>
              <a:t>org.qt-project.Qt.QStyleFactoryInterface</a:t>
            </a:r>
            <a:r>
              <a:rPr lang="en-US" sz="1200" dirty="0">
                <a:solidFill>
                  <a:srgbClr val="40631F"/>
                </a:solidFill>
                <a:latin typeface="Courier New"/>
                <a:cs typeface="Courier New"/>
              </a:rPr>
              <a:t> IID for </a:t>
            </a:r>
            <a:r>
              <a:rPr lang="en-US" sz="1200" dirty="0" err="1">
                <a:solidFill>
                  <a:srgbClr val="40631F"/>
                </a:solidFill>
                <a:latin typeface="Courier New"/>
                <a:cs typeface="Courier New"/>
              </a:rPr>
              <a:t>QStylePlugin</a:t>
            </a:r>
            <a:endParaRPr lang="en-US" sz="1200" dirty="0">
              <a:solidFill>
                <a:srgbClr val="40631F"/>
              </a:solidFill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0631F"/>
                </a:solidFill>
                <a:latin typeface="Courier New"/>
                <a:cs typeface="Courier New"/>
              </a:rPr>
              <a:t>    // </a:t>
            </a:r>
            <a:r>
              <a:rPr lang="en-US" sz="1200" dirty="0" err="1">
                <a:solidFill>
                  <a:srgbClr val="40631F"/>
                </a:solidFill>
                <a:latin typeface="Courier New"/>
                <a:cs typeface="Courier New"/>
              </a:rPr>
              <a:t>org.qt-project.Qt.QQmlExtensionInterface</a:t>
            </a:r>
            <a:r>
              <a:rPr lang="en-US" sz="1200" dirty="0">
                <a:solidFill>
                  <a:srgbClr val="40631F"/>
                </a:solidFill>
                <a:latin typeface="Courier New"/>
                <a:cs typeface="Courier New"/>
              </a:rPr>
              <a:t> IID for </a:t>
            </a:r>
            <a:r>
              <a:rPr lang="en-US" sz="1200" dirty="0" err="1">
                <a:solidFill>
                  <a:srgbClr val="40631F"/>
                </a:solidFill>
                <a:latin typeface="Courier New"/>
                <a:cs typeface="Courier New"/>
              </a:rPr>
              <a:t>QQmlExtensionPlugin</a:t>
            </a:r>
            <a:r>
              <a:rPr lang="en-US" sz="1200" dirty="0">
                <a:solidFill>
                  <a:srgbClr val="40631F"/>
                </a:solidFill>
                <a:latin typeface="Courier New"/>
                <a:cs typeface="Courier New"/>
              </a:rPr>
              <a:t> </a:t>
            </a:r>
            <a:endParaRPr lang="en-US" sz="1200" kern="0" dirty="0">
              <a:solidFill>
                <a:srgbClr val="40631F"/>
              </a:solidFill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0631F"/>
                </a:solidFill>
                <a:latin typeface="Courier New"/>
                <a:cs typeface="Courier New"/>
              </a:rPr>
              <a:t>    // </a:t>
            </a:r>
            <a:r>
              <a:rPr lang="en-US" sz="1200" dirty="0" err="1">
                <a:solidFill>
                  <a:srgbClr val="40631F"/>
                </a:solidFill>
                <a:latin typeface="Courier New"/>
                <a:cs typeface="Courier New"/>
              </a:rPr>
              <a:t>org.qt-project.Qt.QGenericPluginFactoryInterface</a:t>
            </a:r>
            <a:r>
              <a:rPr lang="en-US" sz="1200" dirty="0">
                <a:solidFill>
                  <a:srgbClr val="40631F"/>
                </a:solidFill>
                <a:latin typeface="Courier New"/>
                <a:cs typeface="Courier New"/>
              </a:rPr>
              <a:t> IID for </a:t>
            </a:r>
            <a:r>
              <a:rPr lang="en-US" sz="1200" dirty="0" err="1">
                <a:solidFill>
                  <a:srgbClr val="40631F"/>
                </a:solidFill>
                <a:latin typeface="Courier New"/>
                <a:cs typeface="Courier New"/>
              </a:rPr>
              <a:t>QGenericPlugin</a:t>
            </a:r>
            <a:endParaRPr lang="en-US" sz="1200" dirty="0"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    Q_INTERFACES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CoolInterface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Only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needed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in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low-level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API</a:t>
            </a:r>
            <a:endParaRPr lang="en-US" sz="1200" kern="0" dirty="0"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kern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646759176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180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err="1">
                <a:latin typeface="Courier New"/>
                <a:cs typeface="Courier New"/>
              </a:rPr>
              <a:t>QProcess</a:t>
            </a:r>
            <a:r>
              <a:rPr lang="en-US" dirty="0"/>
              <a:t> supports starting and terminating processes as well as communicating between processes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It is useful to start processes synchronously, if your thread needs the data from the other process before proceeding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 err="1">
                <a:latin typeface="Courier New"/>
                <a:cs typeface="Courier New"/>
              </a:rPr>
              <a:t>QProcess</a:t>
            </a:r>
            <a:r>
              <a:rPr lang="en-US" dirty="0"/>
              <a:t> derives from </a:t>
            </a:r>
            <a:r>
              <a:rPr lang="en-US" dirty="0" err="1">
                <a:latin typeface="Courier New"/>
                <a:cs typeface="Courier New"/>
              </a:rPr>
              <a:t>QIODevice</a:t>
            </a:r>
            <a:r>
              <a:rPr lang="en-US" dirty="0"/>
              <a:t>, which provides an API for inter-process communication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Remote objects, Shared memory, files, Desktop-Bus, and platform-specific pipes and message queues are other options for inter-process communication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Shared memory is useful for server solutions, where the server creates and manages the shared memory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Clients read/write to the shared memory</a:t>
            </a:r>
          </a:p>
          <a:p>
            <a:pPr lvl="1"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D-Bus provides a signal/slot-based inter-process communication </a:t>
            </a:r>
          </a:p>
        </p:txBody>
      </p:sp>
    </p:spTree>
    <p:extLst>
      <p:ext uri="{BB962C8B-B14F-4D97-AF65-F5344CB8AC3E}">
        <p14:creationId xmlns:p14="http://schemas.microsoft.com/office/powerpoint/2010/main" val="3521364488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Multithreading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155446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182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Threading Model</a:t>
            </a:r>
          </a:p>
          <a:p>
            <a:r>
              <a:rPr lang="en-US" dirty="0"/>
              <a:t>Reentrant and Thread-Safe Classes</a:t>
            </a:r>
          </a:p>
          <a:p>
            <a:r>
              <a:rPr lang="en-US" dirty="0"/>
              <a:t>Thread Affinity</a:t>
            </a:r>
          </a:p>
          <a:p>
            <a:r>
              <a:rPr lang="en-US" dirty="0"/>
              <a:t>Mutual Exclusion</a:t>
            </a:r>
          </a:p>
          <a:p>
            <a:r>
              <a:rPr lang="en-US" dirty="0" err="1"/>
              <a:t>QRunnable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275256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183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…Qt threading options</a:t>
            </a:r>
          </a:p>
          <a:p>
            <a:r>
              <a:rPr lang="en-US" dirty="0"/>
              <a:t>…how to use </a:t>
            </a:r>
            <a:r>
              <a:rPr lang="en-US" dirty="0" err="1"/>
              <a:t>QThread</a:t>
            </a:r>
            <a:r>
              <a:rPr lang="en-US" dirty="0"/>
              <a:t> correctly</a:t>
            </a:r>
          </a:p>
          <a:p>
            <a:r>
              <a:rPr lang="en-US" dirty="0"/>
              <a:t>…how to properly communicate between Qt objects in different threads </a:t>
            </a:r>
          </a:p>
          <a:p>
            <a:r>
              <a:rPr lang="en-US" dirty="0"/>
              <a:t>…how to manage the thread life time </a:t>
            </a:r>
          </a:p>
          <a:p>
            <a:r>
              <a:rPr lang="en-US" dirty="0"/>
              <a:t>…how to use </a:t>
            </a:r>
            <a:r>
              <a:rPr lang="en-US" dirty="0" err="1"/>
              <a:t>QRunnable</a:t>
            </a:r>
            <a:r>
              <a:rPr lang="en-US" dirty="0"/>
              <a:t> and thread pool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792258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184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Threading Model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5004383" cy="3784985"/>
          </a:xfrm>
        </p:spPr>
        <p:txBody>
          <a:bodyPr/>
          <a:lstStyle/>
          <a:p>
            <a:r>
              <a:rPr lang="en-US" dirty="0"/>
              <a:t>Qt uses platform threads, managed via </a:t>
            </a:r>
            <a:r>
              <a:rPr lang="en-US" dirty="0" err="1">
                <a:latin typeface="Courier New"/>
                <a:cs typeface="Courier New"/>
              </a:rPr>
              <a:t>QThread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No Qt-specific threads or scheduler</a:t>
            </a:r>
          </a:p>
          <a:p>
            <a:pPr lvl="1"/>
            <a:endParaRPr lang="en-US" dirty="0"/>
          </a:p>
          <a:p>
            <a:r>
              <a:rPr lang="en-US" dirty="0"/>
              <a:t>By default one process has one thread</a:t>
            </a:r>
          </a:p>
          <a:p>
            <a:pPr lvl="1"/>
            <a:r>
              <a:rPr lang="en-US" dirty="0"/>
              <a:t>Main thread or GUI thread in GUI apps</a:t>
            </a:r>
          </a:p>
          <a:p>
            <a:pPr lvl="1"/>
            <a:endParaRPr lang="en-US" dirty="0"/>
          </a:p>
          <a:p>
            <a:r>
              <a:rPr lang="en-US" dirty="0"/>
              <a:t>Each thread share a common heap, but has its own stack</a:t>
            </a:r>
          </a:p>
          <a:p>
            <a:endParaRPr lang="en-US" dirty="0"/>
          </a:p>
          <a:p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/>
              <a:t> has a thread-specific event loop</a:t>
            </a:r>
          </a:p>
          <a:p>
            <a:pPr lvl="1"/>
            <a:r>
              <a:rPr lang="en-US" dirty="0"/>
              <a:t>It is not necessarily running 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5560677" y="1356311"/>
            <a:ext cx="3094750" cy="3366116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70282" y="1553592"/>
            <a:ext cx="1122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Process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5868920" y="2022136"/>
            <a:ext cx="801428" cy="252767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922682" y="2051234"/>
            <a:ext cx="821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Heap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6946043" y="2026576"/>
            <a:ext cx="1450459" cy="80934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75147" y="2080333"/>
            <a:ext cx="821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Thread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7739586" y="2117327"/>
            <a:ext cx="607598" cy="65694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44032" y="2097102"/>
            <a:ext cx="66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Stack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42602" y="2442344"/>
            <a:ext cx="821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Event</a:t>
            </a:r>
          </a:p>
          <a:p>
            <a:r>
              <a:rPr lang="en-US" sz="1000" dirty="0">
                <a:latin typeface="+mn-lt"/>
              </a:rPr>
              <a:t>loop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6950486" y="2881792"/>
            <a:ext cx="1450459" cy="80934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979590" y="2935549"/>
            <a:ext cx="821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Thread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7744029" y="2972543"/>
            <a:ext cx="607598" cy="65694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48475" y="2952318"/>
            <a:ext cx="66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Stack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6962816" y="3744899"/>
            <a:ext cx="1450459" cy="80934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991920" y="3798656"/>
            <a:ext cx="821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Thread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7756359" y="3835650"/>
            <a:ext cx="607598" cy="65694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760805" y="3815425"/>
            <a:ext cx="66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Stack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959375" y="4160667"/>
            <a:ext cx="821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+mn-lt"/>
              </a:rPr>
              <a:t>Event</a:t>
            </a:r>
          </a:p>
          <a:p>
            <a:r>
              <a:rPr lang="en-US" sz="1000" dirty="0">
                <a:latin typeface="+mn-lt"/>
              </a:rPr>
              <a:t>loop</a:t>
            </a:r>
          </a:p>
        </p:txBody>
      </p:sp>
      <p:cxnSp>
        <p:nvCxnSpPr>
          <p:cNvPr id="24" name="Straight Arrow Connector 23"/>
          <p:cNvCxnSpPr/>
          <p:nvPr/>
        </p:nvCxnSpPr>
        <p:spPr bwMode="auto">
          <a:xfrm flipV="1">
            <a:off x="6658019" y="2466019"/>
            <a:ext cx="295912" cy="12332"/>
          </a:xfrm>
          <a:prstGeom prst="straightConnector1">
            <a:avLst/>
          </a:prstGeom>
          <a:solidFill>
            <a:srgbClr val="FF0000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5" name="Straight Arrow Connector 24"/>
          <p:cNvCxnSpPr/>
          <p:nvPr/>
        </p:nvCxnSpPr>
        <p:spPr bwMode="auto">
          <a:xfrm flipV="1">
            <a:off x="6662463" y="3370555"/>
            <a:ext cx="295912" cy="12332"/>
          </a:xfrm>
          <a:prstGeom prst="straightConnector1">
            <a:avLst/>
          </a:prstGeom>
          <a:solidFill>
            <a:srgbClr val="FF0000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6" name="Straight Arrow Connector 25"/>
          <p:cNvCxnSpPr/>
          <p:nvPr/>
        </p:nvCxnSpPr>
        <p:spPr bwMode="auto">
          <a:xfrm flipV="1">
            <a:off x="6666907" y="4213440"/>
            <a:ext cx="295912" cy="12332"/>
          </a:xfrm>
          <a:prstGeom prst="straightConnector1">
            <a:avLst/>
          </a:prstGeom>
          <a:solidFill>
            <a:srgbClr val="FF0000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142906086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185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Threading Options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9424746"/>
              </p:ext>
            </p:extLst>
          </p:nvPr>
        </p:nvGraphicFramePr>
        <p:xfrm>
          <a:off x="393404" y="1184822"/>
          <a:ext cx="8402671" cy="36206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49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17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267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 Cases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560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Open Sans Light"/>
                          <a:cs typeface="Open Sans Light"/>
                        </a:rPr>
                        <a:t>QThread</a:t>
                      </a:r>
                      <a:endParaRPr lang="en-US" sz="1400" dirty="0">
                        <a:latin typeface="Open Sans Light"/>
                        <a:cs typeface="Open 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Developer wants to manage the thread</a:t>
                      </a:r>
                      <a:r>
                        <a:rPr lang="en-US" sz="1400" baseline="0" dirty="0">
                          <a:latin typeface="Open Sans Light"/>
                          <a:cs typeface="Open Sans Light"/>
                        </a:rPr>
                        <a:t> life time (create, start, finish) </a:t>
                      </a:r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There</a:t>
                      </a:r>
                      <a:r>
                        <a:rPr lang="en-US" sz="1400" baseline="0" dirty="0">
                          <a:latin typeface="Open Sans Light"/>
                          <a:cs typeface="Open Sans Light"/>
                        </a:rPr>
                        <a:t> is only a single task or several different tasks, needed to be executed concurrently </a:t>
                      </a:r>
                      <a:endParaRPr lang="en-US" sz="1400" dirty="0">
                        <a:latin typeface="Open Sans Light"/>
                        <a:cs typeface="Open Sans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7872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Open Sans Light"/>
                          <a:cs typeface="Open Sans Light"/>
                        </a:rPr>
                        <a:t>QtConcurrent</a:t>
                      </a:r>
                      <a:endParaRPr lang="en-US" sz="1400" dirty="0">
                        <a:latin typeface="Open Sans Light"/>
                        <a:cs typeface="Open 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High-level multithreading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Threads are re-cycled by the thread pool</a:t>
                      </a:r>
                      <a:endParaRPr lang="en-US" sz="1400" baseline="0" dirty="0">
                        <a:latin typeface="Open Sans Light"/>
                        <a:cs typeface="Open Sans Light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aseline="0" dirty="0">
                          <a:latin typeface="Open Sans Light"/>
                          <a:cs typeface="Open Sans Light"/>
                        </a:rPr>
                        <a:t>Item container manipulation concurrently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aseline="0" dirty="0">
                          <a:latin typeface="Open Sans Light"/>
                          <a:cs typeface="Open Sans Light"/>
                        </a:rPr>
                        <a:t>There are several similar tasks, which needs to be executed concurrently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aseline="0" dirty="0">
                          <a:latin typeface="Open Sans Light"/>
                          <a:cs typeface="Open Sans Light"/>
                        </a:rPr>
                        <a:t>Tasks may return a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4970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Open Sans Light"/>
                          <a:cs typeface="Open Sans Light"/>
                        </a:rPr>
                        <a:t>QRunnable</a:t>
                      </a:r>
                      <a:endParaRPr lang="en-US" sz="1400" dirty="0">
                        <a:latin typeface="Open Sans Light"/>
                        <a:cs typeface="Open 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Low-level multithreading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Threads are re-cycled by the thread pool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aseline="0" dirty="0">
                          <a:latin typeface="Open Sans Light"/>
                          <a:cs typeface="Open Sans Light"/>
                        </a:rPr>
                        <a:t>Several threads with similar functionality needed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aseline="0" dirty="0">
                          <a:latin typeface="Open Sans Light"/>
                          <a:cs typeface="Open Sans Light"/>
                        </a:rPr>
                        <a:t>Tasks return void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en-US" sz="1400" baseline="0" dirty="0">
                        <a:latin typeface="Open Sans Light"/>
                        <a:cs typeface="Open Sans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2777273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186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Reentrant Classes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All member functions are re-entrant</a:t>
            </a:r>
          </a:p>
          <a:p>
            <a:endParaRPr lang="en-US" dirty="0"/>
          </a:p>
          <a:p>
            <a:r>
              <a:rPr lang="en-US" dirty="0"/>
              <a:t>A class may be used in multiple threads, but each thread has its own instance of the class 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Many classes are re-entrant among 1,500 classes in Qt libraries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Most implicitly shared value types 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Not </a:t>
            </a:r>
            <a:r>
              <a:rPr lang="en-US" dirty="0" err="1">
                <a:latin typeface="Courier New"/>
                <a:cs typeface="Courier New"/>
              </a:rPr>
              <a:t>QPixmap</a:t>
            </a:r>
            <a:endParaRPr lang="en-US" dirty="0"/>
          </a:p>
          <a:p>
            <a:pPr lvl="1"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Many </a:t>
            </a:r>
            <a:r>
              <a:rPr lang="en-US" dirty="0" err="1">
                <a:latin typeface="Courier New"/>
                <a:cs typeface="Courier New"/>
              </a:rPr>
              <a:t>QObjects</a:t>
            </a:r>
            <a:r>
              <a:rPr lang="en-US" dirty="0"/>
              <a:t>, no widgets though</a:t>
            </a:r>
          </a:p>
          <a:p>
            <a:pPr lvl="1">
              <a:lnSpc>
                <a:spcPct val="80000"/>
              </a:lnSpc>
            </a:pPr>
            <a:r>
              <a:rPr lang="en-US" dirty="0" err="1">
                <a:latin typeface="Courier New"/>
                <a:cs typeface="Courier New"/>
              </a:rPr>
              <a:t>QSvgGenerator</a:t>
            </a:r>
            <a:r>
              <a:rPr lang="en-US" dirty="0"/>
              <a:t> and </a:t>
            </a:r>
            <a:r>
              <a:rPr lang="en-US" dirty="0" err="1">
                <a:latin typeface="Courier New"/>
                <a:cs typeface="Courier New"/>
              </a:rPr>
              <a:t>QSvgRenderer</a:t>
            </a:r>
            <a:r>
              <a:rPr lang="en-US" dirty="0">
                <a:latin typeface="Courier New"/>
                <a:cs typeface="Courier New"/>
              </a:rPr>
              <a:t> </a:t>
            </a:r>
            <a:endParaRPr lang="en-US" dirty="0"/>
          </a:p>
          <a:p>
            <a:pPr lvl="1">
              <a:lnSpc>
                <a:spcPct val="80000"/>
              </a:lnSpc>
            </a:pPr>
            <a:r>
              <a:rPr lang="en-US" dirty="0"/>
              <a:t>Rich text processing classes, like </a:t>
            </a:r>
            <a:r>
              <a:rPr lang="en-US" dirty="0" err="1">
                <a:latin typeface="Courier New"/>
                <a:cs typeface="Courier New"/>
              </a:rPr>
              <a:t>QTextDocument</a:t>
            </a:r>
            <a:r>
              <a:rPr lang="en-US" dirty="0"/>
              <a:t> with even </a:t>
            </a:r>
            <a:r>
              <a:rPr lang="en-US" dirty="0">
                <a:latin typeface="Courier New"/>
                <a:cs typeface="Courier New"/>
              </a:rPr>
              <a:t>clone() </a:t>
            </a:r>
            <a:r>
              <a:rPr lang="en-US" dirty="0"/>
              <a:t>function</a:t>
            </a:r>
          </a:p>
          <a:p>
            <a:pPr lvl="1"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You may need to explicitly create a copy of a re-entrant object for another thread</a:t>
            </a:r>
          </a:p>
        </p:txBody>
      </p:sp>
    </p:spTree>
    <p:extLst>
      <p:ext uri="{BB962C8B-B14F-4D97-AF65-F5344CB8AC3E}">
        <p14:creationId xmlns:p14="http://schemas.microsoft.com/office/powerpoint/2010/main" val="1084656085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187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Thread-Safe Classes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All member functions are thread-safe</a:t>
            </a:r>
          </a:p>
          <a:p>
            <a:endParaRPr lang="en-US" dirty="0"/>
          </a:p>
          <a:p>
            <a:r>
              <a:rPr lang="en-US" dirty="0"/>
              <a:t>The class instance may be shared by multiple threads – mutual exclusion needed</a:t>
            </a:r>
          </a:p>
          <a:p>
            <a:endParaRPr lang="en-US" dirty="0"/>
          </a:p>
          <a:p>
            <a:r>
              <a:rPr lang="en-US" dirty="0"/>
              <a:t>Very few Qt classes are thread-safe – why? </a:t>
            </a:r>
          </a:p>
          <a:p>
            <a:pPr lvl="1"/>
            <a:r>
              <a:rPr lang="en-US" dirty="0" err="1"/>
              <a:t>Mutex</a:t>
            </a:r>
            <a:r>
              <a:rPr lang="en-US" dirty="0"/>
              <a:t>, </a:t>
            </a:r>
            <a:r>
              <a:rPr lang="en-US" dirty="0" err="1"/>
              <a:t>semapahore</a:t>
            </a:r>
            <a:r>
              <a:rPr lang="en-US" dirty="0"/>
              <a:t>, wait condition</a:t>
            </a:r>
            <a:endParaRPr lang="en-US" dirty="0">
              <a:cs typeface="Courier New"/>
            </a:endParaRPr>
          </a:p>
          <a:p>
            <a:pPr marL="457200" lvl="1" indent="0">
              <a:buNone/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Some functions are thread-safe</a:t>
            </a:r>
          </a:p>
          <a:p>
            <a:pPr lvl="1">
              <a:lnSpc>
                <a:spcPct val="80000"/>
              </a:lnSpc>
            </a:pPr>
            <a:r>
              <a:rPr lang="en-US" dirty="0" err="1">
                <a:latin typeface="Courier New"/>
                <a:cs typeface="Courier New"/>
              </a:rPr>
              <a:t>QObject</a:t>
            </a:r>
            <a:r>
              <a:rPr lang="en-US" dirty="0">
                <a:latin typeface="Courier New"/>
                <a:cs typeface="Courier New"/>
              </a:rPr>
              <a:t>::connect()</a:t>
            </a:r>
          </a:p>
          <a:p>
            <a:pPr lvl="1">
              <a:lnSpc>
                <a:spcPct val="80000"/>
              </a:lnSpc>
            </a:pPr>
            <a:r>
              <a:rPr lang="en-US" dirty="0" err="1">
                <a:latin typeface="Courier New"/>
                <a:cs typeface="Courier New"/>
              </a:rPr>
              <a:t>QCoreApplication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postEvent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Signal emission</a:t>
            </a:r>
          </a:p>
        </p:txBody>
      </p:sp>
    </p:spTree>
    <p:extLst>
      <p:ext uri="{BB962C8B-B14F-4D97-AF65-F5344CB8AC3E}">
        <p14:creationId xmlns:p14="http://schemas.microsoft.com/office/powerpoint/2010/main" val="4207823934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188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Affinity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Each Qt object belongs to zero or one thread</a:t>
            </a:r>
          </a:p>
          <a:p>
            <a:pPr lvl="1"/>
            <a:r>
              <a:rPr lang="en-US" dirty="0"/>
              <a:t>By default the thread, in which the object is created</a:t>
            </a:r>
          </a:p>
          <a:p>
            <a:pPr lvl="1"/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Creating a Qt object in one thread and calling its functions from another thread is not guaranteed to work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You must not interrupt object in the middle of event handling by calling its functions from another thread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You must not delete an object from another thread, if the object is still handling events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You must not access widgets from other than the GUI thread </a:t>
            </a:r>
          </a:p>
          <a:p>
            <a:pPr lvl="1"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Event-based classes must be used in one thread 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You cannot create and start a </a:t>
            </a:r>
            <a:r>
              <a:rPr lang="en-US" dirty="0" err="1">
                <a:latin typeface="Courier New"/>
                <a:cs typeface="Courier New"/>
              </a:rPr>
              <a:t>QTimer</a:t>
            </a:r>
            <a:r>
              <a:rPr lang="en-US" dirty="0"/>
              <a:t> in two separate threads 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You cannot create and use a </a:t>
            </a:r>
            <a:r>
              <a:rPr lang="en-US" dirty="0" err="1">
                <a:latin typeface="Courier New"/>
                <a:cs typeface="Courier New"/>
              </a:rPr>
              <a:t>QTcpSocket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in two separate threads 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963489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189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Affinity Solutions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Thread affinity may be changed </a:t>
            </a:r>
          </a:p>
          <a:p>
            <a:pPr lvl="1"/>
            <a:r>
              <a:rPr lang="en-US" dirty="0"/>
              <a:t>Qt object must be reentrant</a:t>
            </a:r>
          </a:p>
          <a:p>
            <a:pPr lvl="1"/>
            <a:r>
              <a:rPr lang="en-US" dirty="0"/>
              <a:t>Qt object cannot have a parent</a:t>
            </a:r>
          </a:p>
          <a:p>
            <a:pPr lvl="1"/>
            <a:endParaRPr lang="en-US" dirty="0"/>
          </a:p>
          <a:p>
            <a:r>
              <a:rPr lang="en-US" dirty="0" err="1">
                <a:latin typeface="Courier New"/>
                <a:cs typeface="Courier New"/>
              </a:rPr>
              <a:t>QObject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moveToThread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>
                <a:latin typeface="Courier New"/>
                <a:cs typeface="Courier New"/>
              </a:rPr>
              <a:t> *target)</a:t>
            </a:r>
          </a:p>
          <a:p>
            <a:pPr lvl="1"/>
            <a:r>
              <a:rPr lang="en-US" dirty="0"/>
              <a:t>Pushes an object to another thread – no way to pull an object from the thread</a:t>
            </a:r>
          </a:p>
          <a:p>
            <a:pPr lvl="1"/>
            <a:r>
              <a:rPr lang="en-US" dirty="0"/>
              <a:t>Qt object member pointers move only, if their parent is moved as well</a:t>
            </a:r>
          </a:p>
          <a:p>
            <a:pPr lvl="1"/>
            <a:endParaRPr lang="en-US" dirty="0"/>
          </a:p>
          <a:p>
            <a:r>
              <a:rPr lang="en-US" dirty="0"/>
              <a:t>For inter-thread communication</a:t>
            </a:r>
          </a:p>
          <a:p>
            <a:pPr lvl="1"/>
            <a:r>
              <a:rPr lang="en-US" dirty="0"/>
              <a:t>Use signals with auto connection type, if the thread affinity can be changed</a:t>
            </a:r>
          </a:p>
          <a:p>
            <a:pPr lvl="1"/>
            <a:r>
              <a:rPr lang="en-US" dirty="0"/>
              <a:t>Use posted events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443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Plugin Meta-Data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1296162"/>
          </a:xfrm>
        </p:spPr>
        <p:txBody>
          <a:bodyPr/>
          <a:lstStyle/>
          <a:p>
            <a:r>
              <a:rPr lang="en-US" dirty="0"/>
              <a:t>Plugin dependent</a:t>
            </a:r>
          </a:p>
          <a:p>
            <a:endParaRPr lang="en-US" dirty="0"/>
          </a:p>
          <a:p>
            <a:r>
              <a:rPr lang="en-US" dirty="0"/>
              <a:t>Provides information about the plugin</a:t>
            </a:r>
          </a:p>
          <a:p>
            <a:pPr lvl="1"/>
            <a:r>
              <a:rPr lang="en-US" dirty="0"/>
              <a:t>No need to load the plugin library to access this information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95064"/>
              </p:ext>
            </p:extLst>
          </p:nvPr>
        </p:nvGraphicFramePr>
        <p:xfrm>
          <a:off x="619132" y="2610557"/>
          <a:ext cx="7892457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53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71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 i="0" dirty="0">
                          <a:latin typeface="+mn-lt"/>
                          <a:cs typeface="Open Sans Light"/>
                        </a:rPr>
                        <a:t>Plugin entry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dirty="0">
                          <a:latin typeface="+mn-lt"/>
                          <a:cs typeface="Open Sans Light"/>
                        </a:rPr>
                        <a:t>JSON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QImageIOPlugin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Open Sans Light"/>
                          <a:cs typeface="Open Sans Light"/>
                        </a:rPr>
                        <a:t>Required, contains supported image formats and MIME types</a:t>
                      </a:r>
                    </a:p>
                    <a:p>
                      <a:r>
                        <a:rPr lang="en-US" sz="1200" b="0" kern="120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{</a:t>
                      </a:r>
                      <a:r>
                        <a:rPr lang="en-US" sz="1200" b="0" kern="1200" baseline="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  </a:t>
                      </a:r>
                      <a:r>
                        <a:rPr lang="en-US" sz="1200" b="0" kern="120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"Keys": [ "jpg", "jpeg" ],</a:t>
                      </a:r>
                      <a:r>
                        <a:rPr lang="en-US" sz="1200" b="0" dirty="0">
                          <a:latin typeface="Courier New"/>
                          <a:cs typeface="Courier New"/>
                        </a:rPr>
                        <a:t> </a:t>
                      </a:r>
                    </a:p>
                    <a:p>
                      <a:r>
                        <a:rPr lang="en-US" sz="1200" b="0" kern="120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   "</a:t>
                      </a:r>
                      <a:r>
                        <a:rPr lang="en-US" sz="1200" b="0" kern="1200" dirty="0" err="1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MimeTypes</a:t>
                      </a:r>
                      <a:r>
                        <a:rPr lang="en-US" sz="1200" b="0" kern="120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": [ "image/jpeg", "image/jpeg" ]</a:t>
                      </a:r>
                      <a:r>
                        <a:rPr lang="en-US" sz="1200" b="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lang="en-US" sz="1200" b="0" kern="120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}</a:t>
                      </a:r>
                      <a:endParaRPr lang="en-US" sz="1200" b="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QStylePlugin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Open Sans Light"/>
                          <a:cs typeface="Open Sans Light"/>
                        </a:rPr>
                        <a:t>Required, contains supported style names</a:t>
                      </a:r>
                    </a:p>
                    <a:p>
                      <a:r>
                        <a:rPr lang="en-US" sz="1200" b="0" kern="120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{ "Keys": [ "</a:t>
                      </a:r>
                      <a:r>
                        <a:rPr lang="en-US" sz="1200" b="0" kern="1200" dirty="0" err="1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mystyleplugin</a:t>
                      </a:r>
                      <a:r>
                        <a:rPr lang="en-US" sz="1200" b="0" kern="1200" dirty="0">
                          <a:solidFill>
                            <a:schemeClr val="dk1"/>
                          </a:solidFill>
                          <a:effectLst/>
                          <a:latin typeface="Courier New"/>
                          <a:ea typeface="+mn-ea"/>
                          <a:cs typeface="Courier New"/>
                        </a:rPr>
                        <a:t>" ] }</a:t>
                      </a:r>
                      <a:endParaRPr lang="en-US" sz="1200" b="0" dirty="0">
                        <a:effectLst/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QQmlExtensionPlugin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Open Sans Light"/>
                          <a:cs typeface="Open Sans Light"/>
                        </a:rPr>
                        <a:t>Not required, plugin info is read from the </a:t>
                      </a:r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qmldir</a:t>
                      </a:r>
                      <a:r>
                        <a:rPr lang="en-US" sz="1200" dirty="0">
                          <a:latin typeface="Open Sans Light"/>
                          <a:cs typeface="Open Sans Light"/>
                        </a:rPr>
                        <a:t> file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urier New"/>
                          <a:cs typeface="Courier New"/>
                        </a:rPr>
                        <a:t>QGenericPlugin</a:t>
                      </a:r>
                      <a:endParaRPr lang="en-US" sz="120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Open Sans Light"/>
                          <a:cs typeface="Open Sans Light"/>
                        </a:rPr>
                        <a:t>Optional, may</a:t>
                      </a:r>
                      <a:r>
                        <a:rPr lang="en-US" sz="1200" baseline="0" dirty="0">
                          <a:latin typeface="Open Sans Light"/>
                          <a:cs typeface="Open Sans Light"/>
                        </a:rPr>
                        <a:t> contain any custom data</a:t>
                      </a:r>
                      <a:endParaRPr lang="en-US" sz="1200" dirty="0">
                        <a:latin typeface="Open Sans Light"/>
                        <a:cs typeface="Open Sans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Courier New"/>
                          <a:cs typeface="Courier New"/>
                        </a:rPr>
                        <a:t>Custom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Open Sans Light"/>
                          <a:cs typeface="Open Sans Light"/>
                        </a:rPr>
                        <a:t>Optional, may</a:t>
                      </a:r>
                      <a:r>
                        <a:rPr lang="en-US" sz="1200" baseline="0" dirty="0">
                          <a:latin typeface="Open Sans Light"/>
                          <a:cs typeface="Open Sans Light"/>
                        </a:rPr>
                        <a:t> contain any custom data</a:t>
                      </a:r>
                      <a:endParaRPr lang="en-US" sz="1200" dirty="0">
                        <a:latin typeface="Open Sans Light"/>
                        <a:cs typeface="Open Sans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6532234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190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QThread</a:t>
            </a:r>
            <a:r>
              <a:rPr lang="en-US" dirty="0"/>
              <a:t>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Think of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dirty="0"/>
              <a:t> as a manager object</a:t>
            </a:r>
          </a:p>
          <a:p>
            <a:pPr lvl="1"/>
            <a:r>
              <a:rPr lang="en-US" dirty="0"/>
              <a:t>Priority, thread execution, stack size </a:t>
            </a:r>
          </a:p>
          <a:p>
            <a:pPr lvl="1"/>
            <a:endParaRPr lang="en-US" dirty="0"/>
          </a:p>
          <a:p>
            <a:r>
              <a:rPr lang="en-US" dirty="0"/>
              <a:t>Constructor is executed in the caller thread</a:t>
            </a:r>
          </a:p>
          <a:p>
            <a:pPr lvl="1"/>
            <a:r>
              <a:rPr lang="en-US" dirty="0"/>
              <a:t>Each Qt object created in the constructor belong to the creator thread</a:t>
            </a:r>
          </a:p>
          <a:p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70474" y="2864254"/>
            <a:ext cx="7791400" cy="20941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Thread</a:t>
            </a:r>
            <a:r>
              <a:rPr lang="en-US" sz="1200" dirty="0">
                <a:latin typeface="Courier New"/>
                <a:cs typeface="Courier New"/>
              </a:rPr>
              <a:t>::Thread(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QObject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*parent) :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QThread</a:t>
            </a:r>
            <a:r>
              <a:rPr lang="en-US" sz="1200" dirty="0">
                <a:latin typeface="Courier New"/>
                <a:cs typeface="Courier New"/>
              </a:rPr>
              <a:t>(parent),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dirty="0" err="1">
                <a:latin typeface="Courier New"/>
                <a:cs typeface="Courier New"/>
              </a:rPr>
              <a:t>m_memberPointerToQObject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this</a:t>
            </a:r>
            <a:r>
              <a:rPr lang="en-US" sz="1200" dirty="0">
                <a:latin typeface="Courier New"/>
                <a:cs typeface="Courier New"/>
              </a:rPr>
              <a:t>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To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change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the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thread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affinity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{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dirty="0" err="1">
                <a:latin typeface="Courier New"/>
                <a:cs typeface="Courier New"/>
              </a:rPr>
              <a:t>setObjectName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"Child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thread"</a:t>
            </a:r>
            <a:r>
              <a:rPr lang="en-US" sz="1200" dirty="0">
                <a:latin typeface="Courier New"/>
                <a:cs typeface="Courier New"/>
              </a:rPr>
              <a:t>);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000080"/>
                </a:solidFill>
                <a:latin typeface="Courier New"/>
                <a:cs typeface="Courier New"/>
              </a:rPr>
              <a:t>qDebug</a:t>
            </a:r>
            <a:r>
              <a:rPr lang="en-US" sz="1200" dirty="0">
                <a:latin typeface="Courier New"/>
                <a:cs typeface="Courier New"/>
              </a:rPr>
              <a:t>()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"Current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thread"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QThread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currentThread</a:t>
            </a:r>
            <a:r>
              <a:rPr lang="en-US" sz="1200" dirty="0">
                <a:latin typeface="Courier New"/>
                <a:cs typeface="Courier New"/>
              </a:rPr>
              <a:t>();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008000"/>
              </a:solidFill>
              <a:latin typeface="Courier New"/>
              <a:cs typeface="Courier New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    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Timer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thread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is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changed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to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this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thread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0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800000"/>
                </a:solidFill>
                <a:latin typeface="Courier New"/>
                <a:cs typeface="Courier New"/>
              </a:rPr>
              <a:t>m_timer</a:t>
            </a:r>
            <a:r>
              <a:rPr lang="en-US" sz="1200" dirty="0" err="1">
                <a:latin typeface="Courier New"/>
                <a:cs typeface="Courier New"/>
              </a:rPr>
              <a:t>.moveToThread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this</a:t>
            </a:r>
            <a:r>
              <a:rPr lang="en-US" sz="1200" dirty="0">
                <a:latin typeface="Courier New"/>
                <a:cs typeface="Courier New"/>
              </a:rPr>
              <a:t>);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} </a:t>
            </a:r>
            <a:endParaRPr lang="en-US" sz="1200" dirty="0">
              <a:solidFill>
                <a:srgbClr val="800080"/>
              </a:solidFill>
              <a:latin typeface="Courier New"/>
              <a:cs typeface="Courier New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ex-thread-affinity</a:t>
            </a:r>
          </a:p>
        </p:txBody>
      </p:sp>
    </p:spTree>
    <p:extLst>
      <p:ext uri="{BB962C8B-B14F-4D97-AF65-F5344CB8AC3E}">
        <p14:creationId xmlns:p14="http://schemas.microsoft.com/office/powerpoint/2010/main" val="3336412558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191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Programming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To create a new thread, instantiate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QThread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dirty="0"/>
              <a:t>Sub-classing is is possible, but not recommended 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Create a worker object or objects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Derive from </a:t>
            </a:r>
            <a:r>
              <a:rPr lang="en-US" dirty="0" err="1">
                <a:latin typeface="Courier New"/>
                <a:cs typeface="Courier New"/>
              </a:rPr>
              <a:t>QObject</a:t>
            </a:r>
            <a:endParaRPr lang="en-US" dirty="0">
              <a:latin typeface="Courier New"/>
              <a:cs typeface="Courier New"/>
            </a:endParaRPr>
          </a:p>
          <a:p>
            <a:pPr lvl="1">
              <a:lnSpc>
                <a:spcPct val="90000"/>
              </a:lnSpc>
            </a:pPr>
            <a:r>
              <a:rPr lang="en-US" dirty="0"/>
              <a:t>Define signals/slots needed to communicate safely with the object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Move the worker’s affinity to the new thread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Possibly your thread does not have any worker objects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Then just sub-class </a:t>
            </a:r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/>
              <a:t> and re-implement the </a:t>
            </a:r>
            <a:r>
              <a:rPr lang="en-US" dirty="0">
                <a:latin typeface="Courier New"/>
                <a:cs typeface="Courier New"/>
              </a:rPr>
              <a:t>run()</a:t>
            </a:r>
            <a:r>
              <a:rPr lang="en-US" dirty="0"/>
              <a:t> method 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Set the priority, stack size, if needed</a:t>
            </a:r>
          </a:p>
          <a:p>
            <a:pPr lvl="1">
              <a:lnSpc>
                <a:spcPct val="90000"/>
              </a:lnSpc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IdlePriority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, …,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TimeCriticalPriority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dirty="0"/>
              <a:t>Priority may be “inherited” from the parent thread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Start the thread by calling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start()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344986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192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Thread with a Worker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94770" y="1457518"/>
            <a:ext cx="8239165" cy="28703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*thread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Worker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*worker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Worker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C0C0C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connect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(worker,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&amp;Worker::error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errorHandler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&amp;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ErrorHander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errorString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sz="1200" dirty="0">
              <a:solidFill>
                <a:srgbClr val="C0C0C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connect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(thread,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&amp;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::started,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worker,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&amp;Worker::process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worker-&gt;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moveToThread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(thread);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 algn="r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C0C0C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E1B18"/>
                </a:solidFill>
                <a:latin typeface="Courier New" pitchFamily="49" charset="0"/>
                <a:cs typeface="Courier New" pitchFamily="49" charset="0"/>
              </a:rPr>
              <a:t>// Worker knows when it is finished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connect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(worker,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&amp;Worker::finished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thread,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&amp;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::quit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C0C0C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connect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(worker,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&amp;Worker::finished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worker,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&amp;Worker::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deleteLater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connect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(thread,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&amp;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::finished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thread,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&amp;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deleteLater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thread-&gt;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start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ex-queued-connections</a:t>
            </a:r>
          </a:p>
        </p:txBody>
      </p:sp>
    </p:spTree>
    <p:extLst>
      <p:ext uri="{BB962C8B-B14F-4D97-AF65-F5344CB8AC3E}">
        <p14:creationId xmlns:p14="http://schemas.microsoft.com/office/powerpoint/2010/main" val="65690873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193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a Thread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lvl="1" indent="-342900"/>
            <a:r>
              <a:rPr lang="en-US" sz="1600" dirty="0"/>
              <a:t>Default implementation of </a:t>
            </a:r>
            <a:r>
              <a:rPr lang="en-US" sz="1600" dirty="0" err="1">
                <a:latin typeface="Courier New"/>
                <a:cs typeface="Courier New"/>
              </a:rPr>
              <a:t>QThread</a:t>
            </a:r>
            <a:r>
              <a:rPr lang="en-US" sz="1600" dirty="0">
                <a:latin typeface="Courier New"/>
                <a:cs typeface="Courier New"/>
              </a:rPr>
              <a:t>::run() </a:t>
            </a:r>
            <a:r>
              <a:rPr lang="en-US" sz="1600" dirty="0"/>
              <a:t>does nothing else but calls 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exec()</a:t>
            </a:r>
            <a:r>
              <a:rPr lang="en-US" sz="1600" dirty="0">
                <a:cs typeface="Courier New" pitchFamily="49" charset="0"/>
              </a:rPr>
              <a:t>to start the event loop</a:t>
            </a:r>
          </a:p>
          <a:p>
            <a:pPr marL="742950" lvl="2" indent="-342900"/>
            <a:r>
              <a:rPr lang="en-US" sz="1400" dirty="0">
                <a:cs typeface="Courier New" pitchFamily="49" charset="0"/>
              </a:rPr>
              <a:t>Re-implement, if no event loop needed</a:t>
            </a:r>
          </a:p>
          <a:p>
            <a:endParaRPr lang="en-US" dirty="0"/>
          </a:p>
          <a:p>
            <a:r>
              <a:rPr lang="en-US" dirty="0"/>
              <a:t>Event loop is needed for handling events</a:t>
            </a:r>
          </a:p>
          <a:p>
            <a:pPr lvl="1"/>
            <a:r>
              <a:rPr lang="en-US" dirty="0"/>
              <a:t>Queued connections are based on events</a:t>
            </a:r>
          </a:p>
          <a:p>
            <a:pPr lvl="1"/>
            <a:endParaRPr lang="en-US" dirty="0"/>
          </a:p>
          <a:p>
            <a:r>
              <a:rPr lang="en-US" dirty="0"/>
              <a:t>Functions to check thread state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isFinished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isRunning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Functions to temporarily stop thread execution 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::sleep(),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msleep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usleep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QTimer</a:t>
            </a:r>
            <a:r>
              <a:rPr lang="en-US" dirty="0"/>
              <a:t> should be preferred to enable event handling in the thread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223447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194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Queued Connections and Signal Arguments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Serialize signal arguments into an event object, posts the event, handles the event, re-creates the argument objects in the receiver thread using object introspection, and calls the slot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Pass a value-type as copy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sz="1300" dirty="0">
                <a:latin typeface="Courier New"/>
                <a:cs typeface="Courier New"/>
              </a:rPr>
              <a:t>SIGNAL(</a:t>
            </a:r>
            <a:r>
              <a:rPr lang="en-GB" sz="1300" dirty="0" err="1">
                <a:latin typeface="Courier New"/>
                <a:cs typeface="Courier New"/>
              </a:rPr>
              <a:t>someSignal</a:t>
            </a:r>
            <a:r>
              <a:rPr lang="en-GB" sz="1300" dirty="0">
                <a:latin typeface="Courier New"/>
                <a:cs typeface="Courier New"/>
              </a:rPr>
              <a:t>(</a:t>
            </a:r>
            <a:r>
              <a:rPr lang="en-GB" sz="1300" dirty="0" err="1">
                <a:latin typeface="Courier New"/>
                <a:cs typeface="Courier New"/>
              </a:rPr>
              <a:t>CustomType</a:t>
            </a:r>
            <a:r>
              <a:rPr lang="en-GB" sz="1300" dirty="0">
                <a:latin typeface="Courier New"/>
                <a:cs typeface="Courier New"/>
              </a:rPr>
              <a:t>)) // Copies the </a:t>
            </a:r>
            <a:r>
              <a:rPr lang="en-GB" sz="1300" dirty="0" err="1">
                <a:latin typeface="Courier New"/>
                <a:cs typeface="Courier New"/>
              </a:rPr>
              <a:t>arg</a:t>
            </a:r>
            <a:r>
              <a:rPr lang="en-GB" sz="1300" dirty="0">
                <a:latin typeface="Courier New"/>
                <a:cs typeface="Courier New"/>
              </a:rPr>
              <a:t>, before sending an event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Pass a value type as reference 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sz="1300" dirty="0">
                <a:latin typeface="Courier New"/>
                <a:cs typeface="Courier New"/>
              </a:rPr>
              <a:t>SIGNAL(</a:t>
            </a:r>
            <a:r>
              <a:rPr lang="en-GB" sz="1300" dirty="0" err="1">
                <a:latin typeface="Courier New"/>
                <a:cs typeface="Courier New"/>
              </a:rPr>
              <a:t>someSignal</a:t>
            </a:r>
            <a:r>
              <a:rPr lang="en-GB" sz="1300" dirty="0">
                <a:latin typeface="Courier New"/>
                <a:cs typeface="Courier New"/>
              </a:rPr>
              <a:t>(</a:t>
            </a:r>
            <a:r>
              <a:rPr lang="en-GB" sz="1300" dirty="0" err="1">
                <a:latin typeface="Courier New"/>
                <a:cs typeface="Courier New"/>
              </a:rPr>
              <a:t>const</a:t>
            </a:r>
            <a:r>
              <a:rPr lang="en-GB" sz="1300" dirty="0">
                <a:latin typeface="Courier New"/>
                <a:cs typeface="Courier New"/>
              </a:rPr>
              <a:t> </a:t>
            </a:r>
            <a:r>
              <a:rPr lang="en-GB" sz="1300" dirty="0" err="1">
                <a:latin typeface="Courier New"/>
                <a:cs typeface="Courier New"/>
              </a:rPr>
              <a:t>CustomType</a:t>
            </a:r>
            <a:r>
              <a:rPr lang="en-GB" sz="1300" dirty="0">
                <a:latin typeface="Courier New"/>
                <a:cs typeface="Courier New"/>
              </a:rPr>
              <a:t> &amp;)) // Argument is copied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Pass a Qt object type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GB" sz="1300" dirty="0">
                <a:latin typeface="Courier New"/>
                <a:cs typeface="Courier New"/>
              </a:rPr>
              <a:t>SIGNAL(</a:t>
            </a:r>
            <a:r>
              <a:rPr lang="en-GB" sz="1300" dirty="0" err="1">
                <a:latin typeface="Courier New"/>
                <a:cs typeface="Courier New"/>
              </a:rPr>
              <a:t>someSignal</a:t>
            </a:r>
            <a:r>
              <a:rPr lang="en-GB" sz="1300" dirty="0">
                <a:latin typeface="Courier New"/>
                <a:cs typeface="Courier New"/>
              </a:rPr>
              <a:t>(</a:t>
            </a:r>
            <a:r>
              <a:rPr lang="en-GB" sz="1300" dirty="0" err="1">
                <a:latin typeface="Courier New"/>
                <a:cs typeface="Courier New"/>
              </a:rPr>
              <a:t>CustomType</a:t>
            </a:r>
            <a:r>
              <a:rPr lang="en-GB" sz="1300" dirty="0">
                <a:latin typeface="Courier New"/>
                <a:cs typeface="Courier New"/>
              </a:rPr>
              <a:t> *)) // Pointer is copied, mutual exclusion may be needed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Pass a shared object, which may be deleted by any thread at any time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US" sz="1300" dirty="0">
                <a:latin typeface="Courier New"/>
                <a:cs typeface="Courier New"/>
              </a:rPr>
              <a:t>SIGNAL(</a:t>
            </a:r>
            <a:r>
              <a:rPr lang="en-US" sz="1300" dirty="0" err="1">
                <a:latin typeface="Courier New"/>
                <a:cs typeface="Courier New"/>
              </a:rPr>
              <a:t>someSignal</a:t>
            </a:r>
            <a:r>
              <a:rPr lang="en-US" sz="1300" dirty="0">
                <a:latin typeface="Courier New"/>
                <a:cs typeface="Courier New"/>
              </a:rPr>
              <a:t>(</a:t>
            </a:r>
            <a:r>
              <a:rPr lang="en-US" sz="1300" dirty="0" err="1">
                <a:latin typeface="Courier New"/>
                <a:cs typeface="Courier New"/>
              </a:rPr>
              <a:t>QSharedPointer</a:t>
            </a:r>
            <a:r>
              <a:rPr lang="en-US" sz="1300" dirty="0">
                <a:latin typeface="Courier New"/>
                <a:cs typeface="Courier New"/>
              </a:rPr>
              <a:t>&lt;</a:t>
            </a:r>
            <a:r>
              <a:rPr lang="en-US" sz="1300" dirty="0" err="1">
                <a:latin typeface="Courier New"/>
                <a:cs typeface="Courier New"/>
              </a:rPr>
              <a:t>CustomType</a:t>
            </a:r>
            <a:r>
              <a:rPr lang="en-US" sz="1300" dirty="0">
                <a:latin typeface="Courier New"/>
                <a:cs typeface="Courier New"/>
              </a:rPr>
              <a:t>&gt;)) // Mutual exclusion may be needed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ex-queued-connections</a:t>
            </a:r>
          </a:p>
        </p:txBody>
      </p:sp>
    </p:spTree>
    <p:extLst>
      <p:ext uri="{BB962C8B-B14F-4D97-AF65-F5344CB8AC3E}">
        <p14:creationId xmlns:p14="http://schemas.microsoft.com/office/powerpoint/2010/main" val="4201327450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195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Graceful Thread Cleanup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Avoid terminating a thread</a:t>
            </a:r>
          </a:p>
          <a:p>
            <a:pPr lvl="1"/>
            <a:r>
              <a:rPr lang="en-US" dirty="0"/>
              <a:t>Risk that allocated resources in a shared heap are not cleaned up</a:t>
            </a:r>
          </a:p>
          <a:p>
            <a:pPr lvl="1"/>
            <a:endParaRPr lang="en-US" dirty="0"/>
          </a:p>
          <a:p>
            <a:r>
              <a:rPr lang="en-US" dirty="0"/>
              <a:t>If a thread has an event loop</a:t>
            </a:r>
          </a:p>
          <a:p>
            <a:pPr lvl="1"/>
            <a:r>
              <a:rPr lang="en-US" dirty="0"/>
              <a:t>Quit the event loop – </a:t>
            </a:r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>
                <a:latin typeface="Courier New"/>
                <a:cs typeface="Courier New"/>
              </a:rPr>
              <a:t>::quit()</a:t>
            </a:r>
          </a:p>
          <a:p>
            <a:pPr lvl="1"/>
            <a:endParaRPr lang="en-US" dirty="0"/>
          </a:p>
          <a:p>
            <a:r>
              <a:rPr lang="en-US" dirty="0"/>
              <a:t>Thread may be stopped from another thread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requestInterruption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r>
              <a:rPr lang="en-US" dirty="0"/>
              <a:t>Check periodically </a:t>
            </a:r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inInterruptionRequested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r>
              <a:rPr lang="en-US" dirty="0"/>
              <a:t>No event loop needed</a:t>
            </a:r>
          </a:p>
          <a:p>
            <a:pPr lvl="1"/>
            <a:endParaRPr lang="en-US" dirty="0"/>
          </a:p>
          <a:p>
            <a:r>
              <a:rPr lang="en-US" dirty="0"/>
              <a:t>If your threads runs a busy loop </a:t>
            </a:r>
          </a:p>
          <a:p>
            <a:pPr lvl="1"/>
            <a:r>
              <a:rPr lang="en-US" dirty="0"/>
              <a:t>No event handled – no timer events</a:t>
            </a:r>
          </a:p>
          <a:p>
            <a:pPr lvl="1"/>
            <a:r>
              <a:rPr lang="en-US" dirty="0"/>
              <a:t>Call </a:t>
            </a:r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eventDispatcher</a:t>
            </a:r>
            <a:r>
              <a:rPr lang="en-US" dirty="0">
                <a:latin typeface="Courier New"/>
                <a:cs typeface="Courier New"/>
              </a:rPr>
              <a:t>()-&gt;</a:t>
            </a:r>
            <a:r>
              <a:rPr lang="en-US" dirty="0" err="1">
                <a:latin typeface="Courier New"/>
                <a:cs typeface="Courier New"/>
              </a:rPr>
              <a:t>processEvents</a:t>
            </a:r>
            <a:r>
              <a:rPr lang="en-US" dirty="0">
                <a:latin typeface="Courier New"/>
                <a:cs typeface="Courier New"/>
              </a:rPr>
              <a:t>() </a:t>
            </a:r>
            <a:r>
              <a:rPr lang="en-US" dirty="0"/>
              <a:t>periodically </a:t>
            </a:r>
          </a:p>
        </p:txBody>
      </p:sp>
    </p:spTree>
    <p:extLst>
      <p:ext uri="{BB962C8B-B14F-4D97-AF65-F5344CB8AC3E}">
        <p14:creationId xmlns:p14="http://schemas.microsoft.com/office/powerpoint/2010/main" val="1116273316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196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Graceful Thread Cleanup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Just right before thread finishes its execution, it emits </a:t>
            </a:r>
            <a:r>
              <a:rPr lang="en-US" dirty="0">
                <a:latin typeface="Courier New"/>
                <a:cs typeface="Courier New"/>
              </a:rPr>
              <a:t>finished()</a:t>
            </a:r>
            <a:r>
              <a:rPr lang="en-US" dirty="0"/>
              <a:t> signal</a:t>
            </a:r>
          </a:p>
          <a:p>
            <a:pPr lvl="1"/>
            <a:r>
              <a:rPr lang="en-US" dirty="0"/>
              <a:t>Thread has quite the event loop</a:t>
            </a:r>
          </a:p>
          <a:p>
            <a:pPr lvl="1"/>
            <a:r>
              <a:rPr lang="en-US" dirty="0"/>
              <a:t>No more events can be handled </a:t>
            </a:r>
          </a:p>
          <a:p>
            <a:pPr lvl="1"/>
            <a:r>
              <a:rPr lang="en-US" dirty="0"/>
              <a:t>Deferred deletions are still executed</a:t>
            </a:r>
          </a:p>
          <a:p>
            <a:pPr lvl="1"/>
            <a:endParaRPr lang="en-US" dirty="0"/>
          </a:p>
          <a:p>
            <a:r>
              <a:rPr lang="en-US" dirty="0"/>
              <a:t>Useful to delete allocated thread resources </a:t>
            </a:r>
          </a:p>
          <a:p>
            <a:pPr lvl="1"/>
            <a:r>
              <a:rPr lang="en-US" dirty="0"/>
              <a:t>Use </a:t>
            </a:r>
            <a:r>
              <a:rPr lang="en-US" dirty="0" err="1">
                <a:latin typeface="Courier New"/>
                <a:cs typeface="Courier New"/>
              </a:rPr>
              <a:t>deleteLater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to delete the worker and thread objects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592748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197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Mutual Exclusion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Mutexes</a:t>
            </a:r>
            <a:r>
              <a:rPr lang="en-US" dirty="0"/>
              <a:t> are implemented by the class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QMutex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r>
              <a:rPr lang="en-US" dirty="0"/>
              <a:t>The two important methods are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lock() </a:t>
            </a:r>
            <a:r>
              <a:rPr lang="en-US" dirty="0"/>
              <a:t>and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unlock()</a:t>
            </a:r>
          </a:p>
          <a:p>
            <a:endParaRPr lang="en-US" dirty="0"/>
          </a:p>
          <a:p>
            <a:r>
              <a:rPr lang="en-US" dirty="0"/>
              <a:t>You can try locking a </a:t>
            </a:r>
            <a:r>
              <a:rPr lang="en-US" dirty="0" err="1"/>
              <a:t>mutex</a:t>
            </a:r>
            <a:r>
              <a:rPr lang="en-US" dirty="0"/>
              <a:t> using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tryLock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or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try_lock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//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std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-compatible </a:t>
            </a:r>
          </a:p>
          <a:p>
            <a:pPr lvl="1"/>
            <a:r>
              <a:rPr lang="en-US" dirty="0"/>
              <a:t>If the lock was obtained it will return true, otherwise it will return false right away, rather than waiting for the </a:t>
            </a:r>
            <a:r>
              <a:rPr lang="en-US" dirty="0" err="1"/>
              <a:t>mutex</a:t>
            </a:r>
            <a:endParaRPr lang="en-US" dirty="0"/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tryLock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timeout)</a:t>
            </a:r>
            <a:r>
              <a:rPr lang="en-US" dirty="0"/>
              <a:t> or </a:t>
            </a:r>
            <a:r>
              <a:rPr lang="en-US" dirty="0" err="1">
                <a:latin typeface="Courier New"/>
                <a:cs typeface="Courier New"/>
              </a:rPr>
              <a:t>try_loc_for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will wait timeout milliseconds before giving up on getting the lock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585759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198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Synchronization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QMutex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Protects access to a shared resource</a:t>
            </a:r>
          </a:p>
          <a:p>
            <a:pPr lvl="1"/>
            <a:r>
              <a:rPr lang="en-US" dirty="0"/>
              <a:t>Recursive locking supported 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QReadWriteLock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Increases concurrency compared to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QMutex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Multiple reads allowed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QSemaphore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QSystemSemaphore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Protects a certain number of identical resources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QWaitCondition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Several threads may wait for a condition</a:t>
            </a:r>
          </a:p>
          <a:p>
            <a:pPr lvl="1"/>
            <a:r>
              <a:rPr lang="en-US" dirty="0"/>
              <a:t>It is possible to wake up one thread randomly or all the threads</a:t>
            </a:r>
          </a:p>
          <a:p>
            <a:pPr lvl="1"/>
            <a:r>
              <a:rPr lang="en-US" dirty="0"/>
              <a:t>One thread waits, another thread wakes it up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425440" y="3045524"/>
            <a:ext cx="3207922" cy="1033628"/>
            <a:chOff x="5560868" y="1223344"/>
            <a:chExt cx="2431226" cy="1033628"/>
          </a:xfrm>
        </p:grpSpPr>
        <p:sp>
          <p:nvSpPr>
            <p:cNvPr id="7" name="Rounded Rectangle 6"/>
            <p:cNvSpPr>
              <a:spLocks noChangeArrowheads="1"/>
            </p:cNvSpPr>
            <p:nvPr/>
          </p:nvSpPr>
          <p:spPr bwMode="auto">
            <a:xfrm>
              <a:off x="5560868" y="1223344"/>
              <a:ext cx="2431226" cy="1020817"/>
            </a:xfrm>
            <a:prstGeom prst="roundRect">
              <a:avLst>
                <a:gd name="adj" fmla="val 2792"/>
              </a:avLst>
            </a:prstGeom>
            <a:solidFill>
              <a:schemeClr val="bg1"/>
            </a:solidFill>
            <a:ln w="19050" cap="rnd">
              <a:solidFill>
                <a:srgbClr val="86BC25"/>
              </a:solidFill>
              <a:round/>
              <a:headEnd/>
              <a:tailEnd/>
            </a:ln>
            <a:effectLst>
              <a:outerShdw blurRad="76200" dist="38100" dir="5400000" rotWithShape="0">
                <a:srgbClr val="808080">
                  <a:alpha val="81000"/>
                </a:srgbClr>
              </a:outerShdw>
            </a:effectLst>
          </p:spPr>
          <p:txBody>
            <a:bodyPr lIns="90488" tIns="44450" rIns="90488" bIns="44450" anchor="ctr"/>
            <a:lstStyle/>
            <a:p>
              <a:pPr defTabSz="762000">
                <a:spcBef>
                  <a:spcPct val="50000"/>
                </a:spcBef>
                <a:defRPr/>
              </a:pPr>
              <a:endParaRPr lang="en-US" sz="1300" b="1">
                <a:solidFill>
                  <a:srgbClr val="FFFFFF"/>
                </a:solidFill>
                <a:ea typeface="ヒラギノ角ゴ Pro W3" charset="-128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560868" y="1318253"/>
              <a:ext cx="2431226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100" i="1" dirty="0">
                  <a:latin typeface="Open Sans Light"/>
                  <a:cs typeface="Open Sans Light"/>
                </a:rPr>
                <a:t>Hint! The system semaphore is a kernel object, but other locks are simple counters protected with atomic operations. So use a system semaphore only, if you need to synchronize threads running in separate processes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7985653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199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QMutexLocker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When you lock a </a:t>
            </a:r>
            <a:r>
              <a:rPr lang="en-US" dirty="0" err="1"/>
              <a:t>mutex</a:t>
            </a:r>
            <a:r>
              <a:rPr lang="en-US" dirty="0"/>
              <a:t> you must, of course, unlock it again!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This can be troublesome if you want to lock a </a:t>
            </a:r>
            <a:r>
              <a:rPr lang="en-US" dirty="0" err="1"/>
              <a:t>mutex</a:t>
            </a:r>
            <a:r>
              <a:rPr lang="en-US" dirty="0"/>
              <a:t> at the entrance of a function, and unlock it at exit—your function can possibly return from many places (code like “if (...) return false;”)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If you are using exceptions (or libraries that do), every statement can be an exit point from your function!</a:t>
            </a:r>
          </a:p>
          <a:p>
            <a:pPr>
              <a:lnSpc>
                <a:spcPct val="90000"/>
              </a:lnSpc>
            </a:pP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>
              <a:lnSpc>
                <a:spcPct val="90000"/>
              </a:lnSpc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QMutexLocker</a:t>
            </a:r>
            <a:r>
              <a:rPr lang="en-US" dirty="0"/>
              <a:t> will help you here, simply put the following code right before you need the lock, and it will lock the </a:t>
            </a:r>
            <a:r>
              <a:rPr lang="en-US" dirty="0" err="1"/>
              <a:t>mutex</a:t>
            </a:r>
            <a:r>
              <a:rPr lang="en-US" dirty="0"/>
              <a:t> for the duration of the block:</a:t>
            </a:r>
          </a:p>
          <a:p>
            <a:pPr lvl="1">
              <a:lnSpc>
                <a:spcPct val="90000"/>
              </a:lnSpc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QMutexLocker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lock(&amp;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myMutex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);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198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540113"/>
              </p:ext>
            </p:extLst>
          </p:nvPr>
        </p:nvGraphicFramePr>
        <p:xfrm>
          <a:off x="643466" y="1265489"/>
          <a:ext cx="8043333" cy="304789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86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573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800" b="0" dirty="0">
                          <a:latin typeface="Open Sans Light"/>
                          <a:cs typeface="Open Sans Light"/>
                        </a:rPr>
                        <a:t>Qt Libraries and Plugins</a:t>
                      </a: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Custom Libraries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Extending Qt with Plugins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Plugin Development and Deployment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Open Sans Light"/>
                          <a:cs typeface="Open Sans Light"/>
                        </a:rPr>
                        <a:t>Qt Test</a:t>
                      </a: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Creating a Unit Test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Running Tests 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GUI Simulation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Asynchronous Tests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Benchmarking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Open Sans Light"/>
                          <a:cs typeface="Open Sans Light"/>
                        </a:rPr>
                        <a:t>Databases</a:t>
                      </a: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Database Connection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Driver Plugins 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SQL Queries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Database Item Models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Transactions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13822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Build and Deploy the Plugin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plugin project file should contain at least the following lines:</a:t>
            </a:r>
          </a:p>
          <a:p>
            <a:pPr lvl="1"/>
            <a:r>
              <a:rPr lang="en-US" dirty="0">
                <a:latin typeface="Courier New" pitchFamily="49" charset="0"/>
                <a:cs typeface="Courier New" pitchFamily="49" charset="0"/>
              </a:rPr>
              <a:t>TEMPLATE = lib</a:t>
            </a:r>
          </a:p>
          <a:p>
            <a:pPr lvl="1"/>
            <a:r>
              <a:rPr lang="en-US" dirty="0">
                <a:latin typeface="Courier New" pitchFamily="49" charset="0"/>
                <a:cs typeface="Courier New" pitchFamily="49" charset="0"/>
              </a:rPr>
              <a:t>CONFIG += plugin</a:t>
            </a:r>
          </a:p>
          <a:p>
            <a:endParaRPr lang="en-US" dirty="0"/>
          </a:p>
          <a:p>
            <a:r>
              <a:rPr lang="en-US" dirty="0"/>
              <a:t>The project file should define, where to place the plugin</a:t>
            </a:r>
          </a:p>
          <a:p>
            <a:pPr lvl="1"/>
            <a:r>
              <a:rPr lang="en-US" dirty="0"/>
              <a:t>Do so using one of </a:t>
            </a:r>
            <a:r>
              <a:rPr lang="en-US" dirty="0" err="1">
                <a:latin typeface="Courier New"/>
                <a:cs typeface="Courier New"/>
              </a:rPr>
              <a:t>qmake</a:t>
            </a:r>
            <a:r>
              <a:rPr lang="en-US" dirty="0" err="1"/>
              <a:t>’s</a:t>
            </a:r>
            <a:r>
              <a:rPr lang="en-US" dirty="0"/>
              <a:t>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DESTDIR</a:t>
            </a:r>
            <a:r>
              <a:rPr lang="en-US" dirty="0"/>
              <a:t> or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INSTALL</a:t>
            </a:r>
            <a:r>
              <a:rPr lang="en-US" dirty="0"/>
              <a:t> variables</a:t>
            </a:r>
          </a:p>
          <a:p>
            <a:pPr marL="457200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   # Installs target</a:t>
            </a:r>
          </a:p>
          <a:p>
            <a:pPr marL="457200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   DESTDIR = $$[QT_INSTALL_PLUGINS]/generic </a:t>
            </a:r>
          </a:p>
          <a:p>
            <a:pPr marL="457200" lvl="1" indent="0">
              <a:buNone/>
            </a:pPr>
            <a:endParaRPr lang="en-US" sz="1200" dirty="0">
              <a:latin typeface="Courier New"/>
              <a:cs typeface="Courier New"/>
            </a:endParaRPr>
          </a:p>
          <a:p>
            <a:pPr marL="457200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   # Installs any resources when make install executed </a:t>
            </a:r>
          </a:p>
          <a:p>
            <a:pPr marL="457200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   </a:t>
            </a:r>
            <a:r>
              <a:rPr lang="en-US" sz="1200" dirty="0" err="1">
                <a:latin typeface="Courier New"/>
                <a:cs typeface="Courier New"/>
              </a:rPr>
              <a:t>target.files</a:t>
            </a:r>
            <a:r>
              <a:rPr lang="en-US" sz="1200" dirty="0">
                <a:latin typeface="Courier New"/>
                <a:cs typeface="Courier New"/>
              </a:rPr>
              <a:t> += </a:t>
            </a:r>
            <a:r>
              <a:rPr lang="en-US" sz="1200" dirty="0" err="1">
                <a:latin typeface="Courier New"/>
                <a:cs typeface="Courier New"/>
              </a:rPr>
              <a:t>anyFileToBeInstalled</a:t>
            </a:r>
            <a:endParaRPr lang="en-US" sz="1200" dirty="0">
              <a:latin typeface="Courier New"/>
              <a:cs typeface="Courier New"/>
            </a:endParaRPr>
          </a:p>
          <a:p>
            <a:pPr marL="369216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dirty="0" err="1">
                <a:latin typeface="Courier New"/>
                <a:cs typeface="Courier New"/>
              </a:rPr>
              <a:t>target.path</a:t>
            </a:r>
            <a:r>
              <a:rPr lang="en-US" sz="1200" dirty="0">
                <a:latin typeface="Courier New"/>
                <a:cs typeface="Courier New"/>
              </a:rPr>
              <a:t> = $$[QT_INSTALL_PLUGINS]/generic</a:t>
            </a:r>
          </a:p>
          <a:p>
            <a:pPr marL="369216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    INSTALLS += target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92596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200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QMutexLocker</a:t>
            </a:r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647564" y="1253108"/>
            <a:ext cx="7863408" cy="27963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QMutex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sharedMutex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class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Simple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Simple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n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0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200" dirty="0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increment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QMutexLocker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locker(&amp;</a:t>
            </a:r>
            <a:r>
              <a:rPr lang="en-US" sz="1200" dirty="0" err="1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sharedMutex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+=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    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decrement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QMutexLocker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locker(&amp;</a:t>
            </a:r>
            <a:r>
              <a:rPr lang="en-US" sz="1200" dirty="0" err="1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sharedMutex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-=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value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const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QMutexLocker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locker(&amp;</a:t>
            </a:r>
            <a:r>
              <a:rPr lang="en-US" sz="1200" dirty="0" err="1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sharedMutex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return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};</a:t>
            </a: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107294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201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 Condition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3" y="1370838"/>
            <a:ext cx="5342174" cy="3784985"/>
          </a:xfrm>
        </p:spPr>
        <p:txBody>
          <a:bodyPr>
            <a:normAutofit/>
          </a:bodyPr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QWaitCondition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::wait()</a:t>
            </a:r>
            <a:r>
              <a:rPr lang="en-US" dirty="0"/>
              <a:t> lets a thread wait for a certain event</a:t>
            </a:r>
          </a:p>
          <a:p>
            <a:pPr lvl="1"/>
            <a:r>
              <a:rPr lang="en-US" dirty="0"/>
              <a:t>You can specify a maximum waiting time</a:t>
            </a:r>
          </a:p>
          <a:p>
            <a:endParaRPr lang="en-US" dirty="0"/>
          </a:p>
          <a:p>
            <a:r>
              <a:rPr lang="en-US" dirty="0"/>
              <a:t>You must pass a locked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QMutex</a:t>
            </a:r>
            <a:r>
              <a:rPr lang="en-US" dirty="0"/>
              <a:t> (no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QReadWriteLock</a:t>
            </a:r>
            <a:r>
              <a:rPr lang="en-US" dirty="0"/>
              <a:t>, though), to atomically go from locked state to wait state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mutex</a:t>
            </a:r>
            <a:r>
              <a:rPr lang="en-US" dirty="0"/>
              <a:t> will be automatically locked before the thread is woken</a:t>
            </a:r>
          </a:p>
          <a:p>
            <a:endParaRPr lang="en-US" dirty="0"/>
          </a:p>
          <a:p>
            <a:r>
              <a:rPr lang="en-US" dirty="0"/>
              <a:t>Wake one (random) thread waiting on a wait condition with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QWaitCondition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wakeOne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 and all waiting threads with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QWaitCondition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wakeAll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5736949" y="1499126"/>
            <a:ext cx="3169142" cy="11925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lvl1pPr marL="109537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lang="en-US" sz="1400" dirty="0" smtClean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dirty="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/>
              <a:t>Q_FOREVER</a:t>
            </a:r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</a:t>
            </a:r>
            <a:r>
              <a:rPr lang="en-US" sz="1200" dirty="0" err="1"/>
              <a:t>mutex</a:t>
            </a:r>
            <a:r>
              <a:rPr lang="en-US" sz="1200" dirty="0" err="1">
                <a:solidFill>
                  <a:srgbClr val="000000"/>
                </a:solidFill>
              </a:rPr>
              <a:t>.</a:t>
            </a:r>
            <a:r>
              <a:rPr lang="en-US" sz="1200" dirty="0" err="1"/>
              <a:t>lock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</a:t>
            </a:r>
            <a:r>
              <a:rPr lang="en-US" sz="1200" dirty="0" err="1"/>
              <a:t>keyPressed</a:t>
            </a:r>
            <a:r>
              <a:rPr lang="en-US" sz="1200" dirty="0" err="1">
                <a:solidFill>
                  <a:srgbClr val="000000"/>
                </a:solidFill>
              </a:rPr>
              <a:t>.</a:t>
            </a:r>
            <a:r>
              <a:rPr lang="en-US" sz="1200" dirty="0" err="1"/>
              <a:t>wait</a:t>
            </a:r>
            <a:r>
              <a:rPr lang="en-US" sz="1200" dirty="0">
                <a:solidFill>
                  <a:srgbClr val="000000"/>
                </a:solidFill>
              </a:rPr>
              <a:t>(&amp;</a:t>
            </a:r>
            <a:r>
              <a:rPr lang="en-US" sz="1200" dirty="0" err="1"/>
              <a:t>mutex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</a:t>
            </a:r>
            <a:r>
              <a:rPr lang="en-US" sz="1200" dirty="0" err="1"/>
              <a:t>do_something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</a:t>
            </a:r>
            <a:r>
              <a:rPr lang="en-US" sz="1200" dirty="0" err="1"/>
              <a:t>mutex</a:t>
            </a:r>
            <a:r>
              <a:rPr lang="en-US" sz="1200" dirty="0" err="1">
                <a:solidFill>
                  <a:srgbClr val="000000"/>
                </a:solidFill>
              </a:rPr>
              <a:t>.</a:t>
            </a:r>
            <a:r>
              <a:rPr lang="en-US" sz="1200" dirty="0" err="1"/>
              <a:t>unlock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}</a:t>
            </a:r>
            <a:endParaRPr 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ex-wait-conditions</a:t>
            </a:r>
          </a:p>
        </p:txBody>
      </p:sp>
    </p:spTree>
    <p:extLst>
      <p:ext uri="{BB962C8B-B14F-4D97-AF65-F5344CB8AC3E}">
        <p14:creationId xmlns:p14="http://schemas.microsoft.com/office/powerpoint/2010/main" val="3948327615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202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QRunnable</a:t>
            </a:r>
            <a:r>
              <a:rPr lang="fi-FI" dirty="0"/>
              <a:t> </a:t>
            </a:r>
            <a:r>
              <a:rPr lang="fi-FI" dirty="0" err="1"/>
              <a:t>Interface</a:t>
            </a:r>
            <a:r>
              <a:rPr lang="fi-FI" dirty="0"/>
              <a:t>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QRunnable</a:t>
            </a:r>
            <a:r>
              <a:rPr lang="en-US" dirty="0"/>
              <a:t> can be used instead of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QThread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r>
              <a:rPr lang="en-US" dirty="0"/>
              <a:t>Light-weight way of implementing multithreading</a:t>
            </a:r>
          </a:p>
          <a:p>
            <a:pPr lvl="1"/>
            <a:r>
              <a:rPr lang="en-US" dirty="0"/>
              <a:t>No need to manually create/delete a new thread object – threads are re-cycled</a:t>
            </a:r>
          </a:p>
          <a:p>
            <a:pPr lvl="1"/>
            <a:r>
              <a:rPr lang="en-US" dirty="0"/>
              <a:t>A free thread is picked from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QThreadPool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If no free thread exists, the task is queued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493204" y="3042171"/>
            <a:ext cx="8219256" cy="20378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109537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sz="140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40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20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00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/>
              <a:t>class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HelloWorldTask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public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QRunnable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Note: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8000"/>
                </a:solidFill>
              </a:rPr>
              <a:t>QRunnable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does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not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have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a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base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class!</a:t>
            </a:r>
            <a:r>
              <a:rPr lang="en-US" sz="1200" dirty="0"/>
              <a:t> </a:t>
            </a:r>
          </a:p>
          <a:p>
            <a:r>
              <a:rPr lang="en-US" sz="1200" dirty="0"/>
              <a:t>    void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run</a:t>
            </a:r>
            <a:r>
              <a:rPr lang="en-US" sz="1200" dirty="0">
                <a:solidFill>
                  <a:srgbClr val="000000"/>
                </a:solidFill>
              </a:rPr>
              <a:t>()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/>
              <a:t> </a:t>
            </a:r>
          </a:p>
          <a:p>
            <a:r>
              <a:rPr lang="en-US" sz="1200" dirty="0"/>
              <a:t>        </a:t>
            </a:r>
            <a:r>
              <a:rPr lang="en-US" sz="1200" dirty="0" err="1"/>
              <a:t>qDebug</a:t>
            </a:r>
            <a:r>
              <a:rPr lang="en-US" sz="1200" dirty="0">
                <a:solidFill>
                  <a:srgbClr val="000000"/>
                </a:solidFill>
              </a:rPr>
              <a:t>()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&lt;&lt;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"Hello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world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from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thread"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&lt;&lt;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QThread</a:t>
            </a:r>
            <a:r>
              <a:rPr lang="en-US" sz="1200" dirty="0">
                <a:solidFill>
                  <a:srgbClr val="000000"/>
                </a:solidFill>
              </a:rPr>
              <a:t>::</a:t>
            </a:r>
            <a:r>
              <a:rPr lang="en-US" sz="1200" dirty="0" err="1"/>
              <a:t>currentThread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    }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}</a:t>
            </a:r>
            <a:r>
              <a:rPr lang="en-US" sz="1200" dirty="0"/>
              <a:t> </a:t>
            </a:r>
          </a:p>
          <a:p>
            <a:r>
              <a:rPr lang="en-US" sz="1200" dirty="0" err="1">
                <a:solidFill>
                  <a:srgbClr val="800080"/>
                </a:solidFill>
              </a:rPr>
              <a:t>HelloWorldTask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*</a:t>
            </a:r>
            <a:r>
              <a:rPr lang="en-US" sz="1200" dirty="0"/>
              <a:t>hello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new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HelloWorldTask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8000"/>
                </a:solidFill>
              </a:rPr>
              <a:t>//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8000"/>
                </a:solidFill>
              </a:rPr>
              <a:t>QThreadPool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takes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ownership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and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deletes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'hello'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8000"/>
                </a:solidFill>
              </a:rPr>
              <a:t>automatically</a:t>
            </a:r>
            <a:r>
              <a:rPr lang="en-US" sz="1200" dirty="0"/>
              <a:t> </a:t>
            </a:r>
          </a:p>
          <a:p>
            <a:r>
              <a:rPr lang="en-US" sz="1200" dirty="0" err="1"/>
              <a:t>QThreadPool</a:t>
            </a:r>
            <a:r>
              <a:rPr lang="en-US" sz="1200" dirty="0">
                <a:solidFill>
                  <a:srgbClr val="000000"/>
                </a:solidFill>
              </a:rPr>
              <a:t>::</a:t>
            </a:r>
            <a:r>
              <a:rPr lang="en-US" sz="1200" dirty="0" err="1"/>
              <a:t>globalInstance</a:t>
            </a:r>
            <a:r>
              <a:rPr lang="en-US" sz="1200" dirty="0">
                <a:solidFill>
                  <a:srgbClr val="000000"/>
                </a:solidFill>
              </a:rPr>
              <a:t>()-&gt;</a:t>
            </a:r>
            <a:r>
              <a:rPr lang="en-US" sz="1200" dirty="0"/>
              <a:t>start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hello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59169127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203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QThread</a:t>
            </a:r>
            <a:r>
              <a:rPr lang="en-US" dirty="0"/>
              <a:t> versus </a:t>
            </a:r>
            <a:r>
              <a:rPr lang="en-US" dirty="0" err="1"/>
              <a:t>QRunnable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dirty="0"/>
              <a:t> derives from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QObject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Signals and slots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QObject</a:t>
            </a:r>
            <a:r>
              <a:rPr lang="en-US" dirty="0"/>
              <a:t> is “heavy”</a:t>
            </a:r>
          </a:p>
          <a:p>
            <a:pPr lvl="1"/>
            <a:r>
              <a:rPr lang="en-US" dirty="0"/>
              <a:t>Cost of creating a thread</a:t>
            </a:r>
          </a:p>
          <a:p>
            <a:pPr lvl="1"/>
            <a:endParaRPr lang="en-US" dirty="0"/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QRunnable</a:t>
            </a:r>
            <a:r>
              <a:rPr lang="en-US" dirty="0"/>
              <a:t> has no base class</a:t>
            </a:r>
          </a:p>
          <a:p>
            <a:pPr lvl="1"/>
            <a:r>
              <a:rPr lang="en-US" dirty="0"/>
              <a:t>Light-weight</a:t>
            </a:r>
          </a:p>
          <a:p>
            <a:pPr lvl="1"/>
            <a:r>
              <a:rPr lang="en-US" dirty="0"/>
              <a:t>Runs on any free thread</a:t>
            </a:r>
          </a:p>
          <a:p>
            <a:pPr lvl="1"/>
            <a:r>
              <a:rPr lang="en-US" dirty="0"/>
              <a:t>Designed to be used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QThreadPool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By default deleted by the thread pool</a:t>
            </a:r>
          </a:p>
          <a:p>
            <a:pPr lvl="1"/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37188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204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Pool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1858205"/>
          </a:xfrm>
        </p:spPr>
        <p:txBody>
          <a:bodyPr>
            <a:normAutofit/>
          </a:bodyPr>
          <a:lstStyle/>
          <a:p>
            <a:r>
              <a:rPr lang="en-US" dirty="0"/>
              <a:t>Manages threads in the global thread pool in the application</a:t>
            </a:r>
          </a:p>
          <a:p>
            <a:endParaRPr lang="en-US" dirty="0"/>
          </a:p>
          <a:p>
            <a:r>
              <a:rPr lang="en-US" dirty="0"/>
              <a:t>Possible to set max thread number – by default </a:t>
            </a:r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idealThreadCount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r>
              <a:rPr lang="en-US" dirty="0"/>
              <a:t>Releases threads, if threads are idle for a defined time period – by default 30s </a:t>
            </a:r>
          </a:p>
          <a:p>
            <a:endParaRPr lang="en-US" dirty="0"/>
          </a:p>
          <a:p>
            <a:r>
              <a:rPr lang="en-US" dirty="0"/>
              <a:t>Possible to </a:t>
            </a:r>
            <a:r>
              <a:rPr lang="en-US" dirty="0">
                <a:latin typeface="Courier New"/>
                <a:cs typeface="Courier New"/>
              </a:rPr>
              <a:t>clear()</a:t>
            </a:r>
            <a:r>
              <a:rPr lang="en-US" dirty="0"/>
              <a:t> the queue or </a:t>
            </a:r>
            <a:r>
              <a:rPr lang="en-US" dirty="0">
                <a:latin typeface="Courier New"/>
                <a:cs typeface="Courier New"/>
              </a:rPr>
              <a:t>cancel()</a:t>
            </a:r>
            <a:r>
              <a:rPr lang="en-US" dirty="0"/>
              <a:t> one or more tasks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762136" y="3229043"/>
            <a:ext cx="7647384" cy="16201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QThreadPool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threadPool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QThreadPool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// 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threadPool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waitForDone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…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somewhereElse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MyTask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*task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MyTask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threadPool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start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(task);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// also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tryStart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() function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ex-concurrent-tasks</a:t>
            </a:r>
          </a:p>
        </p:txBody>
      </p:sp>
    </p:spTree>
    <p:extLst>
      <p:ext uri="{BB962C8B-B14F-4D97-AF65-F5344CB8AC3E}">
        <p14:creationId xmlns:p14="http://schemas.microsoft.com/office/powerpoint/2010/main" val="3546009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205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Reservation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 thread may be reserved for handling blocking functionality </a:t>
            </a:r>
          </a:p>
          <a:p>
            <a:pPr lvl="1"/>
            <a:r>
              <a:rPr lang="en-US" dirty="0"/>
              <a:t>There is always at least one thread in the pool, even tough max thread count &lt; 0</a:t>
            </a:r>
          </a:p>
          <a:p>
            <a:pPr lvl="1"/>
            <a:endParaRPr lang="en-US" dirty="0"/>
          </a:p>
          <a:p>
            <a:r>
              <a:rPr lang="en-US" dirty="0"/>
              <a:t>If active thread count equals to max thread count and the thread blocks, waiting a new child thread to complete, there is a deadlock</a:t>
            </a:r>
          </a:p>
          <a:p>
            <a:pPr lvl="1"/>
            <a:r>
              <a:rPr lang="en-US" dirty="0"/>
              <a:t>Solution is to temporarily increase the thread count beyond maximum by calling </a:t>
            </a:r>
            <a:r>
              <a:rPr lang="en-US" dirty="0" err="1">
                <a:latin typeface="Courier New"/>
                <a:cs typeface="Courier New"/>
              </a:rPr>
              <a:t>QThreadPool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reserveThread</a:t>
            </a:r>
            <a:r>
              <a:rPr lang="en-US" dirty="0">
                <a:latin typeface="Courier New"/>
                <a:cs typeface="Courier New"/>
              </a:rPr>
              <a:t>() </a:t>
            </a:r>
            <a:endParaRPr lang="en-US" dirty="0"/>
          </a:p>
          <a:p>
            <a:pPr lvl="1"/>
            <a:r>
              <a:rPr lang="en-US" dirty="0"/>
              <a:t>After blocking functionality a thread is released with </a:t>
            </a:r>
            <a:r>
              <a:rPr lang="en-US" dirty="0" err="1">
                <a:latin typeface="Courier New"/>
                <a:cs typeface="Courier New"/>
              </a:rPr>
              <a:t>releaseThread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It is also possible to yield execution of a thread to other threads by releasing a thread before reserving it</a:t>
            </a:r>
          </a:p>
          <a:p>
            <a:pPr lvl="1"/>
            <a:r>
              <a:rPr lang="en-US" dirty="0"/>
              <a:t>The thread will wait </a:t>
            </a:r>
            <a:r>
              <a:rPr lang="en-US" dirty="0" err="1">
                <a:latin typeface="Courier New"/>
                <a:cs typeface="Courier New"/>
              </a:rPr>
              <a:t>reserveThread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to be called</a:t>
            </a:r>
          </a:p>
          <a:p>
            <a:pPr lvl="1"/>
            <a:endParaRPr lang="en-US" dirty="0"/>
          </a:p>
          <a:p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/>
              <a:t> has also a static </a:t>
            </a:r>
            <a:r>
              <a:rPr lang="en-US" dirty="0" err="1">
                <a:latin typeface="Courier New"/>
                <a:cs typeface="Courier New"/>
              </a:rPr>
              <a:t>yieldCurrentThread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function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757671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206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multithread options are there in Qt?</a:t>
            </a:r>
          </a:p>
          <a:p>
            <a:r>
              <a:rPr lang="en-US" dirty="0"/>
              <a:t>When would you use </a:t>
            </a:r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/>
              <a:t> and when either low-level or high-level multithreading API?</a:t>
            </a:r>
          </a:p>
          <a:p>
            <a:r>
              <a:rPr lang="en-US" dirty="0"/>
              <a:t>When do you need an event loop in a thread?</a:t>
            </a:r>
          </a:p>
          <a:p>
            <a:r>
              <a:rPr lang="en-US" dirty="0"/>
              <a:t>Do threads, created by the </a:t>
            </a:r>
            <a:r>
              <a:rPr lang="en-US" dirty="0" err="1">
                <a:latin typeface="Courier New"/>
                <a:cs typeface="Courier New"/>
              </a:rPr>
              <a:t>QThreadPool</a:t>
            </a:r>
            <a:r>
              <a:rPr lang="en-US" dirty="0"/>
              <a:t>, have an event loop?</a:t>
            </a:r>
          </a:p>
          <a:p>
            <a:r>
              <a:rPr lang="en-US" dirty="0"/>
              <a:t>Why is it often recommended not to subclass </a:t>
            </a:r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/>
              <a:t>?</a:t>
            </a:r>
          </a:p>
          <a:p>
            <a:r>
              <a:rPr lang="en-US" dirty="0"/>
              <a:t>Why is it important to make sure Qt object has the right affinity?</a:t>
            </a:r>
          </a:p>
          <a:p>
            <a:r>
              <a:rPr lang="en-US" dirty="0"/>
              <a:t>How can you notify from </a:t>
            </a:r>
            <a:r>
              <a:rPr lang="en-US" dirty="0" err="1">
                <a:latin typeface="Courier New"/>
                <a:cs typeface="Courier New"/>
              </a:rPr>
              <a:t>QRunnable</a:t>
            </a:r>
            <a:r>
              <a:rPr lang="en-US" dirty="0"/>
              <a:t> that the task has finished?</a:t>
            </a:r>
          </a:p>
          <a:p>
            <a:r>
              <a:rPr lang="en-US" dirty="0"/>
              <a:t>How many threads are available in </a:t>
            </a:r>
            <a:r>
              <a:rPr lang="en-US" dirty="0" err="1">
                <a:latin typeface="Courier New"/>
                <a:cs typeface="Courier New"/>
              </a:rPr>
              <a:t>QThreadPool</a:t>
            </a:r>
            <a:r>
              <a:rPr lang="en-US" dirty="0"/>
              <a:t>?</a:t>
            </a:r>
          </a:p>
          <a:p>
            <a:r>
              <a:rPr lang="en-US" dirty="0"/>
              <a:t>How many threads can be running in a Qt program?</a:t>
            </a:r>
          </a:p>
          <a:p>
            <a:r>
              <a:rPr lang="en-US" dirty="0"/>
              <a:t>Why should not you kill or terminate a thread?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681701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207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QThread</a:t>
            </a:r>
            <a:r>
              <a:rPr lang="en-US" dirty="0"/>
              <a:t> is a Java-like API to multithreading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>
                <a:latin typeface="Courier New"/>
                <a:cs typeface="Courier New"/>
              </a:rPr>
              <a:t>::start() </a:t>
            </a:r>
            <a:r>
              <a:rPr lang="en-US" dirty="0"/>
              <a:t>will result </a:t>
            </a:r>
            <a:r>
              <a:rPr lang="en-US" dirty="0" err="1">
                <a:latin typeface="Courier New"/>
                <a:cs typeface="Courier New"/>
              </a:rPr>
              <a:t>QThread</a:t>
            </a:r>
            <a:r>
              <a:rPr lang="en-US" dirty="0">
                <a:latin typeface="Courier New"/>
                <a:cs typeface="Courier New"/>
              </a:rPr>
              <a:t>::run() </a:t>
            </a:r>
            <a:r>
              <a:rPr lang="en-US" dirty="0"/>
              <a:t>to be called in a child thread </a:t>
            </a:r>
          </a:p>
          <a:p>
            <a:pPr lvl="1"/>
            <a:endParaRPr lang="en-US" dirty="0"/>
          </a:p>
          <a:p>
            <a:r>
              <a:rPr lang="en-US" dirty="0"/>
              <a:t>Thread affinity defines to which thread a Qt object belongs to</a:t>
            </a:r>
          </a:p>
          <a:p>
            <a:pPr lvl="1"/>
            <a:r>
              <a:rPr lang="en-US" dirty="0"/>
              <a:t>Can be NULL, in which case signal/slot, event handling, event filters do not work</a:t>
            </a:r>
          </a:p>
          <a:p>
            <a:pPr lvl="1"/>
            <a:r>
              <a:rPr lang="en-US" dirty="0"/>
              <a:t>In many cases, developer should take care the QT object members are not called outside the thread affinity</a:t>
            </a:r>
          </a:p>
          <a:p>
            <a:pPr lvl="1"/>
            <a:r>
              <a:rPr lang="en-US" dirty="0"/>
              <a:t>Qt objects may be moved to other threads to guarantee the correct thread affinity </a:t>
            </a:r>
          </a:p>
          <a:p>
            <a:pPr lvl="1"/>
            <a:r>
              <a:rPr lang="en-US" dirty="0"/>
              <a:t>Posted events allow calling Qt object members from another tread safely </a:t>
            </a:r>
          </a:p>
          <a:p>
            <a:pPr marL="0" indent="0">
              <a:buNone/>
            </a:pP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QRunnable</a:t>
            </a:r>
            <a:r>
              <a:rPr lang="en-US" dirty="0"/>
              <a:t> interface is similar to Java Runnable </a:t>
            </a:r>
          </a:p>
          <a:p>
            <a:pPr lvl="1"/>
            <a:r>
              <a:rPr lang="en-US" dirty="0"/>
              <a:t>Qt runnable objects re-use threads using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QThreadPool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lvl="1"/>
            <a:r>
              <a:rPr lang="en-US" dirty="0"/>
              <a:t>No performance penalty of creating and deleting threads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568753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208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– Pi Calculator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4666592" cy="3784985"/>
          </a:xfrm>
        </p:spPr>
        <p:txBody>
          <a:bodyPr/>
          <a:lstStyle/>
          <a:p>
            <a:r>
              <a:rPr lang="en-US" dirty="0"/>
              <a:t>You are provided with a worker object, which calculates pi digits</a:t>
            </a:r>
          </a:p>
          <a:p>
            <a:endParaRPr lang="en-US" dirty="0"/>
          </a:p>
          <a:p>
            <a:r>
              <a:rPr lang="en-US" dirty="0"/>
              <a:t>Your task is to run the worker in its own thread</a:t>
            </a:r>
          </a:p>
          <a:p>
            <a:endParaRPr lang="en-US" dirty="0"/>
          </a:p>
          <a:p>
            <a:r>
              <a:rPr lang="en-US" dirty="0"/>
              <a:t>Pay attention to</a:t>
            </a:r>
          </a:p>
          <a:p>
            <a:pPr lvl="1"/>
            <a:r>
              <a:rPr lang="en-US" dirty="0"/>
              <a:t>Proper memory management</a:t>
            </a:r>
          </a:p>
          <a:p>
            <a:pPr lvl="1"/>
            <a:r>
              <a:rPr lang="en-US" dirty="0"/>
              <a:t>Proper thread termination and cleanup</a:t>
            </a:r>
          </a:p>
          <a:p>
            <a:pPr lvl="1"/>
            <a:r>
              <a:rPr lang="en-US" dirty="0"/>
              <a:t>Communication between the worker and UI widgets </a:t>
            </a:r>
          </a:p>
          <a:p>
            <a:pPr lvl="1"/>
            <a:endParaRPr lang="en-US" dirty="0"/>
          </a:p>
          <a:p>
            <a:r>
              <a:rPr lang="en-US" dirty="0"/>
              <a:t>Read the implementation details in </a:t>
            </a:r>
            <a:r>
              <a:rPr lang="en-US" dirty="0" err="1"/>
              <a:t>readme.txt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184" y="999787"/>
            <a:ext cx="4677816" cy="37964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lab-multithreading</a:t>
            </a:r>
          </a:p>
        </p:txBody>
      </p:sp>
    </p:spTree>
    <p:extLst>
      <p:ext uri="{BB962C8B-B14F-4D97-AF65-F5344CB8AC3E}">
        <p14:creationId xmlns:p14="http://schemas.microsoft.com/office/powerpoint/2010/main" val="3607750522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QtConcurrent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230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Load and Use the Plugin </a:t>
            </a:r>
            <a:br>
              <a:rPr lang="en-US" dirty="0"/>
            </a:br>
            <a:r>
              <a:rPr lang="en-US" dirty="0"/>
              <a:t>High-Level API Plugins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Plugins exist in plugin-specific subfolder in </a:t>
            </a:r>
            <a:r>
              <a:rPr lang="en-US" dirty="0">
                <a:latin typeface="Courier New"/>
                <a:cs typeface="Courier New"/>
              </a:rPr>
              <a:t>$$[QT_INSTALL_PLUGINS]</a:t>
            </a:r>
          </a:p>
          <a:p>
            <a:pPr lvl="1"/>
            <a:r>
              <a:rPr lang="en-US" dirty="0"/>
              <a:t>E.g. </a:t>
            </a:r>
            <a:r>
              <a:rPr lang="en-US" dirty="0">
                <a:latin typeface="Courier New"/>
                <a:cs typeface="Courier New"/>
              </a:rPr>
              <a:t>plugins/styles </a:t>
            </a:r>
            <a:endParaRPr lang="en-US" dirty="0"/>
          </a:p>
          <a:p>
            <a:r>
              <a:rPr lang="en-US" dirty="0"/>
              <a:t>Additional search paths can be added with </a:t>
            </a:r>
          </a:p>
          <a:p>
            <a:pPr lvl="1"/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QCoreApplication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addLibraryPath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/>
              <a:t> </a:t>
            </a:r>
            <a:r>
              <a:rPr lang="en-US" dirty="0"/>
              <a:t>or set by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QCoreApplication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setLibraryPaths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lvl="1"/>
            <a:r>
              <a:rPr lang="en-US" dirty="0"/>
              <a:t>and queried with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QLibraryInfo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::location(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QLibraryInfo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PluginsPath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sz="1200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Plugins are loaded by factory classes</a:t>
            </a:r>
          </a:p>
          <a:p>
            <a:pPr lvl="1"/>
            <a:r>
              <a:rPr lang="en-US" sz="1200" dirty="0">
                <a:latin typeface="Courier New"/>
                <a:cs typeface="Courier New"/>
              </a:rPr>
              <a:t>static </a:t>
            </a:r>
            <a:r>
              <a:rPr lang="en-US" sz="1200" dirty="0" err="1">
                <a:latin typeface="Courier New"/>
                <a:cs typeface="Courier New"/>
              </a:rPr>
              <a:t>QStyle</a:t>
            </a:r>
            <a:r>
              <a:rPr lang="en-US" sz="1200" dirty="0">
                <a:latin typeface="Courier New"/>
                <a:cs typeface="Courier New"/>
              </a:rPr>
              <a:t> *</a:t>
            </a:r>
            <a:r>
              <a:rPr lang="en-US" sz="1200" dirty="0" err="1">
                <a:latin typeface="Courier New"/>
                <a:cs typeface="Courier New"/>
              </a:rPr>
              <a:t>QStyleFactory</a:t>
            </a:r>
            <a:r>
              <a:rPr lang="en-US" sz="1200" dirty="0">
                <a:latin typeface="Courier New"/>
                <a:cs typeface="Courier New"/>
              </a:rPr>
              <a:t>::create(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QString</a:t>
            </a:r>
            <a:r>
              <a:rPr lang="en-US" sz="1200" dirty="0">
                <a:latin typeface="Courier New"/>
                <a:cs typeface="Courier New"/>
              </a:rPr>
              <a:t> &amp;key);</a:t>
            </a:r>
          </a:p>
          <a:p>
            <a:pPr lvl="1"/>
            <a:r>
              <a:rPr lang="en-US" sz="1200" dirty="0">
                <a:latin typeface="Courier New"/>
                <a:cs typeface="Courier New"/>
              </a:rPr>
              <a:t>static </a:t>
            </a:r>
            <a:r>
              <a:rPr lang="en-US" sz="1200" dirty="0" err="1">
                <a:latin typeface="Courier New"/>
                <a:cs typeface="Courier New"/>
              </a:rPr>
              <a:t>QObject</a:t>
            </a:r>
            <a:r>
              <a:rPr lang="en-US" sz="1200" dirty="0">
                <a:latin typeface="Courier New"/>
                <a:cs typeface="Courier New"/>
              </a:rPr>
              <a:t> *</a:t>
            </a:r>
            <a:r>
              <a:rPr lang="en-US" sz="1200" dirty="0" err="1">
                <a:latin typeface="Courier New"/>
                <a:cs typeface="Courier New"/>
              </a:rPr>
              <a:t>QGenericPluginFactory</a:t>
            </a:r>
            <a:r>
              <a:rPr lang="en-US" sz="1200" dirty="0">
                <a:latin typeface="Courier New"/>
                <a:cs typeface="Courier New"/>
              </a:rPr>
              <a:t>::create(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QString</a:t>
            </a:r>
            <a:r>
              <a:rPr lang="en-US" sz="1200" dirty="0">
                <a:latin typeface="Courier New"/>
                <a:cs typeface="Courier New"/>
              </a:rPr>
              <a:t> &amp;key, 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QString</a:t>
            </a:r>
            <a:r>
              <a:rPr lang="en-US" sz="1200" dirty="0">
                <a:latin typeface="Courier New"/>
                <a:cs typeface="Courier New"/>
              </a:rPr>
              <a:t> &amp;specification);</a:t>
            </a:r>
          </a:p>
          <a:p>
            <a:r>
              <a:rPr lang="en-US" dirty="0"/>
              <a:t>Often plugin loading hidden from the developer </a:t>
            </a:r>
          </a:p>
          <a:p>
            <a:pPr lvl="1"/>
            <a:r>
              <a:rPr lang="en-US" dirty="0"/>
              <a:t>QML extension plugin loaded by the QML engine </a:t>
            </a:r>
          </a:p>
          <a:p>
            <a:pPr lvl="1"/>
            <a:r>
              <a:rPr lang="en-US" sz="1200" dirty="0" err="1">
                <a:latin typeface="Courier New"/>
                <a:cs typeface="Courier New"/>
              </a:rPr>
              <a:t>QIOImagePlugin</a:t>
            </a:r>
            <a:r>
              <a:rPr lang="en-US" dirty="0"/>
              <a:t> loaded by </a:t>
            </a:r>
            <a:r>
              <a:rPr lang="en-US" sz="1200" dirty="0" err="1">
                <a:latin typeface="Courier New"/>
                <a:cs typeface="Courier New"/>
              </a:rPr>
              <a:t>QImageReader</a:t>
            </a:r>
            <a:r>
              <a:rPr lang="en-US" dirty="0"/>
              <a:t>, when </a:t>
            </a:r>
            <a:r>
              <a:rPr lang="en-US" sz="1200" dirty="0" err="1">
                <a:latin typeface="Courier New"/>
                <a:cs typeface="Courier New"/>
              </a:rPr>
              <a:t>QImage</a:t>
            </a:r>
            <a:r>
              <a:rPr lang="en-US" sz="1200" dirty="0">
                <a:latin typeface="Courier New"/>
                <a:cs typeface="Courier New"/>
              </a:rPr>
              <a:t>::load(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QString</a:t>
            </a:r>
            <a:r>
              <a:rPr lang="en-US" sz="1200" dirty="0">
                <a:latin typeface="Courier New"/>
                <a:cs typeface="Courier New"/>
              </a:rPr>
              <a:t> &amp;file) </a:t>
            </a:r>
            <a:r>
              <a:rPr lang="en-US" dirty="0"/>
              <a:t>called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875691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Concurrent Tasks</a:t>
            </a:r>
          </a:p>
          <a:p>
            <a:r>
              <a:rPr lang="en-US" dirty="0"/>
              <a:t>Mapping and Filtering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366409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…how to use </a:t>
            </a:r>
            <a:r>
              <a:rPr lang="en-US" dirty="0" err="1"/>
              <a:t>QtConcurrent</a:t>
            </a:r>
            <a:r>
              <a:rPr lang="en-US" dirty="0"/>
              <a:t> name space to run concurrent tasks</a:t>
            </a:r>
          </a:p>
          <a:p>
            <a:r>
              <a:rPr lang="en-US" dirty="0"/>
              <a:t>…how to synchronize tasks</a:t>
            </a:r>
          </a:p>
          <a:p>
            <a:r>
              <a:rPr lang="en-US" dirty="0"/>
              <a:t>…how to manipulate item containers concurrently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009192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Concurrent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High-level framework for parallel algorithms</a:t>
            </a:r>
          </a:p>
          <a:p>
            <a:pPr lvl="1"/>
            <a:r>
              <a:rPr lang="en-US" dirty="0"/>
              <a:t>Actually a namespace</a:t>
            </a:r>
          </a:p>
          <a:p>
            <a:endParaRPr lang="en-US" dirty="0"/>
          </a:p>
          <a:p>
            <a:r>
              <a:rPr lang="en-US" dirty="0"/>
              <a:t>Work is automatically distributed over an optimal number of threads, determined at runtime</a:t>
            </a:r>
          </a:p>
          <a:p>
            <a:pPr lvl="1"/>
            <a:r>
              <a:rPr lang="en-US" dirty="0"/>
              <a:t>Based on the thread pool like </a:t>
            </a:r>
            <a:r>
              <a:rPr lang="en-US" dirty="0" err="1">
                <a:latin typeface="Courier New"/>
                <a:cs typeface="Courier New"/>
              </a:rPr>
              <a:t>QRunnable</a:t>
            </a:r>
            <a:r>
              <a:rPr lang="en-US" dirty="0"/>
              <a:t> interface </a:t>
            </a:r>
          </a:p>
          <a:p>
            <a:endParaRPr lang="en-US" dirty="0"/>
          </a:p>
          <a:p>
            <a:r>
              <a:rPr lang="en-US" dirty="0"/>
              <a:t>Supports executing concurrent tasks </a:t>
            </a:r>
            <a:r>
              <a:rPr lang="en-US" dirty="0" err="1">
                <a:latin typeface="Courier New"/>
                <a:cs typeface="Courier New"/>
              </a:rPr>
              <a:t>QtConcurrent</a:t>
            </a:r>
            <a:r>
              <a:rPr lang="en-US" dirty="0">
                <a:latin typeface="Courier New"/>
                <a:cs typeface="Courier New"/>
              </a:rPr>
              <a:t>::run()</a:t>
            </a:r>
          </a:p>
          <a:p>
            <a:endParaRPr lang="en-US" dirty="0"/>
          </a:p>
          <a:p>
            <a:r>
              <a:rPr lang="en-US" dirty="0"/>
              <a:t>Supports manipulating item containers concurrently </a:t>
            </a:r>
          </a:p>
        </p:txBody>
      </p:sp>
    </p:spTree>
    <p:extLst>
      <p:ext uri="{BB962C8B-B14F-4D97-AF65-F5344CB8AC3E}">
        <p14:creationId xmlns:p14="http://schemas.microsoft.com/office/powerpoint/2010/main" val="1421134060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Concurrent Tasks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/>
                <a:cs typeface="Courier New"/>
              </a:rPr>
              <a:t>QFuture</a:t>
            </a:r>
            <a:r>
              <a:rPr lang="en-US" dirty="0">
                <a:latin typeface="Courier New"/>
                <a:cs typeface="Courier New"/>
              </a:rPr>
              <a:t>&lt;T&gt; </a:t>
            </a:r>
            <a:r>
              <a:rPr lang="en-US" dirty="0" err="1">
                <a:latin typeface="Courier New"/>
                <a:cs typeface="Courier New"/>
              </a:rPr>
              <a:t>QtConcurrent</a:t>
            </a:r>
            <a:r>
              <a:rPr lang="en-US" dirty="0">
                <a:latin typeface="Courier New"/>
                <a:cs typeface="Courier New"/>
              </a:rPr>
              <a:t>::run(Function function,…)</a:t>
            </a:r>
          </a:p>
          <a:p>
            <a:endParaRPr lang="en-US" dirty="0">
              <a:latin typeface="Courier New"/>
              <a:cs typeface="Courier New"/>
            </a:endParaRPr>
          </a:p>
          <a:p>
            <a:r>
              <a:rPr lang="en-US" dirty="0" err="1">
                <a:latin typeface="Courier New"/>
                <a:cs typeface="Courier New"/>
              </a:rPr>
              <a:t>QFuture</a:t>
            </a:r>
            <a:r>
              <a:rPr lang="en-US" dirty="0"/>
              <a:t> is a result of an asynchronous computation</a:t>
            </a:r>
          </a:p>
          <a:p>
            <a:pPr lvl="1"/>
            <a:r>
              <a:rPr lang="en-US" dirty="0"/>
              <a:t>Not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QObject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Provides pause and resume functionality</a:t>
            </a:r>
          </a:p>
          <a:p>
            <a:pPr lvl="1"/>
            <a:r>
              <a:rPr lang="en-US" dirty="0"/>
              <a:t>Provides progress information</a:t>
            </a:r>
          </a:p>
          <a:p>
            <a:pPr lvl="1"/>
            <a:r>
              <a:rPr lang="en-US" dirty="0"/>
              <a:t>Allows functionality to iterate through the results</a:t>
            </a:r>
          </a:p>
          <a:p>
            <a:pPr lvl="1"/>
            <a:r>
              <a:rPr lang="en-US" dirty="0"/>
              <a:t>Other useful functions:</a:t>
            </a:r>
          </a:p>
          <a:p>
            <a:pPr lvl="2"/>
            <a:r>
              <a:rPr lang="en-US" dirty="0" err="1">
                <a:latin typeface="Courier New" pitchFamily="49" charset="0"/>
                <a:cs typeface="Courier New" pitchFamily="49" charset="0"/>
              </a:rPr>
              <a:t>isFinished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lvl="2"/>
            <a:r>
              <a:rPr lang="en-US" dirty="0" err="1">
                <a:latin typeface="Courier New" pitchFamily="49" charset="0"/>
                <a:cs typeface="Courier New" pitchFamily="49" charset="0"/>
              </a:rPr>
              <a:t>isRunning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lvl="2"/>
            <a:r>
              <a:rPr lang="en-US" dirty="0" err="1">
                <a:latin typeface="Courier New" pitchFamily="49" charset="0"/>
                <a:cs typeface="Courier New" pitchFamily="49" charset="0"/>
              </a:rPr>
              <a:t>isStarted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lvl="2"/>
            <a:r>
              <a:rPr lang="en-US" dirty="0" err="1">
                <a:latin typeface="Courier New" pitchFamily="49" charset="0"/>
                <a:cs typeface="Courier New" pitchFamily="49" charset="0"/>
              </a:rPr>
              <a:t>waitForFinished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endParaRPr lang="en-US" dirty="0"/>
          </a:p>
          <a:p>
            <a:r>
              <a:rPr lang="en-US" dirty="0"/>
              <a:t>Uses a free thread from a thread pool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137381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QFuture</a:t>
            </a:r>
            <a:r>
              <a:rPr lang="en-US" dirty="0"/>
              <a:t> Example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sz="quarter" idx="13"/>
          </p:nvPr>
        </p:nvSpPr>
        <p:spPr>
          <a:xfrm>
            <a:off x="432373" y="1370838"/>
            <a:ext cx="8350192" cy="3438949"/>
          </a:xfr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>
            <a:normAutofit/>
          </a:bodyPr>
          <a:lstStyle/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myFunction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result(0);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Q_FOREVER {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// Calculate result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if (thread()-&gt;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isInterruptionRequested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())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return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}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somewhereElse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QFuture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QtConcurrent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run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myFunction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008000"/>
              </a:solidFill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do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some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other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work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in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parallel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to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myFunction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result.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waitForFinished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  <a:endParaRPr lang="en-US" sz="1200" dirty="0">
              <a:solidFill>
                <a:srgbClr val="800080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591043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</a:t>
            </a:r>
            <a:r>
              <a:rPr lang="en-US" dirty="0" err="1"/>
              <a:t>QFuture</a:t>
            </a:r>
            <a:r>
              <a:rPr lang="en-US" dirty="0"/>
              <a:t> Functions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Multiple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QFuture</a:t>
            </a:r>
            <a:r>
              <a:rPr lang="en-US" dirty="0"/>
              <a:t> can be combined in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QFutureSynchronizer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r>
              <a:rPr lang="en-US" dirty="0"/>
              <a:t>For non-blocking synchronization, there is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QFutureWatcher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Uses signals and slots</a:t>
            </a:r>
          </a:p>
          <a:p>
            <a:pPr lvl="1"/>
            <a:r>
              <a:rPr lang="en-US" dirty="0"/>
              <a:t>Enables the event driven functionality with threads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120547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type="body" sz="quarter" idx="13"/>
          </p:nvPr>
        </p:nvSpPr>
        <p:spPr>
          <a:xfrm>
            <a:off x="432373" y="1370838"/>
            <a:ext cx="8350192" cy="2493205"/>
          </a:xfr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>
            <a:normAutofit/>
          </a:bodyPr>
          <a:lstStyle/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QFuture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f1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...;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QtConcurrent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::run(…)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QFuture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f2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...;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QFutureSynchronizer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sync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sync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addFuture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f1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sync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addFuture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f2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sync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waitForFinished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blocks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Courier New" pitchFamily="49" charset="0"/>
              <a:cs typeface="Courier New" pitchFamily="49" charset="0"/>
            </a:endParaRP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QFuture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future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...;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QFutureWatcher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watcher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watcher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setFuture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future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109537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connect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(&amp;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watcher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&amp;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QFutureWatcher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finished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(), this, &amp;Observer::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slotFinished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Examples</a:t>
            </a:r>
          </a:p>
        </p:txBody>
      </p:sp>
    </p:spTree>
    <p:extLst>
      <p:ext uri="{BB962C8B-B14F-4D97-AF65-F5344CB8AC3E}">
        <p14:creationId xmlns:p14="http://schemas.microsoft.com/office/powerpoint/2010/main" val="4293915947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Concurrent Container Manipulation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 in a container may be transformed or filtered</a:t>
            </a:r>
          </a:p>
          <a:p>
            <a:endParaRPr lang="en-US" dirty="0"/>
          </a:p>
          <a:p>
            <a:r>
              <a:rPr lang="en-US" dirty="0"/>
              <a:t>Manipulate data in-place -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map()</a:t>
            </a:r>
            <a:r>
              <a:rPr lang="en-US" dirty="0"/>
              <a:t>,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filter()</a:t>
            </a:r>
            <a:r>
              <a:rPr lang="en-US" dirty="0"/>
              <a:t>)</a:t>
            </a:r>
          </a:p>
          <a:p>
            <a:r>
              <a:rPr lang="en-US" dirty="0"/>
              <a:t>Copy data into a new container -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mapped()</a:t>
            </a:r>
            <a:r>
              <a:rPr lang="en-US" dirty="0"/>
              <a:t>,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filtered()</a:t>
            </a:r>
            <a:r>
              <a:rPr lang="en-US" dirty="0"/>
              <a:t>)</a:t>
            </a:r>
          </a:p>
          <a:p>
            <a:r>
              <a:rPr lang="en-US" dirty="0"/>
              <a:t>Optionally, use reduction -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mappedReduced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filteredReduced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)</a:t>
            </a:r>
          </a:p>
          <a:p>
            <a:r>
              <a:rPr lang="en-US" dirty="0"/>
              <a:t>Blocking mapping and filtering functions exist as well -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blockingMapped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 returns the result or asynchronous 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mapped()</a:t>
            </a:r>
            <a:r>
              <a:rPr lang="en-US" dirty="0"/>
              <a:t> returns a future</a:t>
            </a:r>
          </a:p>
          <a:p>
            <a:endParaRPr lang="en-US" dirty="0"/>
          </a:p>
          <a:p>
            <a:r>
              <a:rPr lang="en-US" dirty="0"/>
              <a:t>The algorithms are defined in namespace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QtConcurrent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44442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QtConcurrent</a:t>
            </a:r>
            <a:r>
              <a:rPr lang="en-US" dirty="0"/>
              <a:t> — Mapping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QtConcurrent</a:t>
            </a:r>
            <a:r>
              <a:rPr lang="en-US" dirty="0"/>
              <a:t> can transform (map) sequences based on a user-defined mapping function</a:t>
            </a:r>
          </a:p>
          <a:p>
            <a:endParaRPr lang="en-US" dirty="0"/>
          </a:p>
          <a:p>
            <a:r>
              <a:rPr lang="en-US" dirty="0"/>
              <a:t>Only random access sequences 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QVector</a:t>
            </a:r>
            <a:r>
              <a:rPr lang="en-US" dirty="0"/>
              <a:t>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QList</a:t>
            </a:r>
            <a:r>
              <a:rPr lang="en-US" dirty="0"/>
              <a:t>) should be used with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QtConcurrent</a:t>
            </a:r>
            <a:r>
              <a:rPr lang="en-US" dirty="0"/>
              <a:t>, forward sequences 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QLinkedList</a:t>
            </a:r>
            <a:r>
              <a:rPr lang="en-US" dirty="0"/>
              <a:t>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QMap</a:t>
            </a:r>
            <a:r>
              <a:rPr lang="en-US" dirty="0"/>
              <a:t>,. . . ) can be used, but incur a performance penalty</a:t>
            </a:r>
          </a:p>
          <a:p>
            <a:endParaRPr lang="en-US" dirty="0"/>
          </a:p>
          <a:p>
            <a:r>
              <a:rPr lang="en-US" dirty="0"/>
              <a:t>The mapping function either takes one element of the sequence as an argument and returns the modified element (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mapped()</a:t>
            </a:r>
            <a:r>
              <a:rPr lang="en-US" dirty="0"/>
              <a:t>), or modifies the argument directly (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map()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The order in which elements are processed is undefined, though the sequence is never reordered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293789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QtConcurrent</a:t>
            </a:r>
            <a:r>
              <a:rPr lang="en-US" dirty="0"/>
              <a:t> — Filtering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QtConcurrent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can filter (</a:t>
            </a:r>
            <a:r>
              <a:rPr lang="en-US" dirty="0" err="1"/>
              <a:t>grep</a:t>
            </a:r>
            <a:r>
              <a:rPr lang="en-US" dirty="0"/>
              <a:t>) sequences based on a user-defined filter function</a:t>
            </a:r>
          </a:p>
          <a:p>
            <a:endParaRPr lang="en-US" dirty="0"/>
          </a:p>
          <a:p>
            <a:r>
              <a:rPr lang="en-US" dirty="0"/>
              <a:t>The filter function takes one element of the sequence as an argument and returns true (keep element) or false (drop element)</a:t>
            </a:r>
          </a:p>
          <a:p>
            <a:pPr lvl="1"/>
            <a:r>
              <a:rPr lang="en-US" dirty="0"/>
              <a:t>Filter functions are “unary predicates”</a:t>
            </a:r>
          </a:p>
          <a:p>
            <a:endParaRPr lang="en-US" dirty="0"/>
          </a:p>
          <a:p>
            <a:r>
              <a:rPr lang="en-US" dirty="0"/>
              <a:t>Filter and mapping functions may also be member functions of the elements in the sequence</a:t>
            </a:r>
          </a:p>
          <a:p>
            <a:pPr marL="485775" lvl="1" indent="0">
              <a:buNone/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QStringList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input = ...;</a:t>
            </a:r>
          </a:p>
          <a:p>
            <a:pPr marL="485775" lvl="1" indent="0">
              <a:buNone/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QStringList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lower =</a:t>
            </a:r>
          </a:p>
          <a:p>
            <a:pPr marL="485775" lvl="1" indent="0">
              <a:buNone/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QtConcurrent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blockingMapped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(input, &amp;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toLower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);</a:t>
            </a:r>
          </a:p>
          <a:p>
            <a:endParaRPr lang="en-US" dirty="0"/>
          </a:p>
          <a:p>
            <a:r>
              <a:rPr lang="en-US" dirty="0"/>
              <a:t>Filtering and mapping are very similar, so in the following, we talk about mapping, and point out where filtering differs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0272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Load and Use the Plugin </a:t>
            </a:r>
            <a:br>
              <a:rPr lang="en-US" dirty="0"/>
            </a:br>
            <a:r>
              <a:rPr lang="en-US" dirty="0"/>
              <a:t>Low-Level API Plugins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1465495"/>
          </a:xfrm>
        </p:spPr>
        <p:txBody>
          <a:bodyPr/>
          <a:lstStyle/>
          <a:p>
            <a:r>
              <a:rPr lang="en-US" dirty="0"/>
              <a:t>Plugins must be loaded by the developer with </a:t>
            </a:r>
            <a:r>
              <a:rPr lang="en-US" dirty="0" err="1">
                <a:latin typeface="Courier New"/>
                <a:cs typeface="Courier New"/>
              </a:rPr>
              <a:t>QPluginLoader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Check, if the plugin is linked against the same Qt version as the loading application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Similar behavior to </a:t>
            </a:r>
            <a:r>
              <a:rPr lang="en-US" dirty="0" err="1">
                <a:latin typeface="Courier New"/>
                <a:cs typeface="Courier New"/>
              </a:rPr>
              <a:t>QLibrary</a:t>
            </a:r>
            <a:r>
              <a:rPr lang="en-US" dirty="0"/>
              <a:t> except the plugin object is created with </a:t>
            </a:r>
            <a:r>
              <a:rPr lang="en-US" dirty="0">
                <a:latin typeface="Courier New"/>
                <a:cs typeface="Courier New"/>
              </a:rPr>
              <a:t>instance()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No resolving needed </a:t>
            </a:r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31877" y="2935111"/>
            <a:ext cx="8033567" cy="21731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117226" tIns="58613" rIns="117226" bIns="58613" rtlCol="0">
            <a:no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Q_FOREACH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QString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&amp;</a:t>
            </a:r>
            <a:r>
              <a:rPr lang="en-US" sz="1200" dirty="0" err="1">
                <a:latin typeface="Courier New"/>
                <a:cs typeface="Courier New"/>
              </a:rPr>
              <a:t>fileName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pluginsDir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.</a:t>
            </a:r>
            <a:r>
              <a:rPr lang="en-US" sz="1200" dirty="0" err="1">
                <a:latin typeface="Courier New"/>
                <a:cs typeface="Courier New"/>
              </a:rPr>
              <a:t>entryList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QDir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::</a:t>
            </a:r>
            <a:r>
              <a:rPr lang="en-US" sz="1200" dirty="0">
                <a:latin typeface="Courier New"/>
                <a:cs typeface="Courier New"/>
              </a:rPr>
              <a:t>Files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QPluginLoader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loader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pluginsDir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.</a:t>
            </a:r>
            <a:r>
              <a:rPr lang="en-US" sz="1200" dirty="0" err="1">
                <a:latin typeface="Courier New"/>
                <a:cs typeface="Courier New"/>
              </a:rPr>
              <a:t>absoluteFilePath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fileName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));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QObject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*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plugin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loader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.</a:t>
            </a:r>
            <a:r>
              <a:rPr lang="en-US" sz="1200" dirty="0" err="1">
                <a:latin typeface="Courier New"/>
                <a:cs typeface="Courier New"/>
              </a:rPr>
              <a:t>instance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();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    if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>
                <a:latin typeface="Courier New"/>
                <a:cs typeface="Courier New"/>
              </a:rPr>
              <a:t>plugin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      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FilterInterface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*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filter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qobject_cast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&lt;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FilterInterface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*&gt;(</a:t>
            </a:r>
            <a:r>
              <a:rPr lang="en-US" sz="1200" dirty="0">
                <a:latin typeface="Courier New"/>
                <a:cs typeface="Courier New"/>
              </a:rPr>
              <a:t>plugin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        if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>
                <a:latin typeface="Courier New"/>
                <a:cs typeface="Courier New"/>
              </a:rPr>
              <a:t>filter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  <a:r>
              <a:rPr lang="en-US" sz="1200" dirty="0">
                <a:latin typeface="Courier New"/>
                <a:cs typeface="Courier New"/>
              </a:rPr>
              <a:t>…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    }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    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Plugin unloaded from memory after all 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QPluginLoader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 objects of the same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    // library destructed </a:t>
            </a:r>
            <a:endParaRPr lang="en-US" sz="1200" dirty="0"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br>
              <a:rPr lang="en-US" sz="1200" dirty="0">
                <a:latin typeface="Courier New"/>
                <a:cs typeface="Courier New"/>
              </a:rPr>
            </a:br>
            <a:endParaRPr lang="en-US" sz="1200" dirty="0"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kern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14799197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220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QtConcurrent</a:t>
            </a:r>
            <a:r>
              <a:rPr lang="en-US" dirty="0"/>
              <a:t> — Reduce Operation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addition to mapping/filtering,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QtConcurrent</a:t>
            </a:r>
            <a:r>
              <a:rPr lang="en-US" dirty="0"/>
              <a:t> can optionally reduce the sequence with a user-defined reduce function</a:t>
            </a:r>
          </a:p>
          <a:p>
            <a:endParaRPr lang="en-US" dirty="0"/>
          </a:p>
          <a:p>
            <a:r>
              <a:rPr lang="en-US" dirty="0"/>
              <a:t>The reduce function takes the partial result by reference, and the next element of the sequence as arguments and modifies the partial result to incorporate the new element</a:t>
            </a:r>
          </a:p>
          <a:p>
            <a:pPr lvl="1"/>
            <a:r>
              <a:rPr lang="en-US" dirty="0"/>
              <a:t>The return value is ignored</a:t>
            </a:r>
          </a:p>
          <a:p>
            <a:pPr marL="485775" lvl="1" indent="0"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void join(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&amp;result,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const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&amp;next) {</a:t>
            </a:r>
          </a:p>
          <a:p>
            <a:pPr marL="485775" lvl="1" indent="0"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    result += next;</a:t>
            </a:r>
          </a:p>
          <a:p>
            <a:pPr marL="485775" lvl="1" indent="0"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QtConcurrent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ReduceOptions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specify how exactly the reduction is applied</a:t>
            </a:r>
          </a:p>
          <a:p>
            <a:endParaRPr lang="en-US" dirty="0"/>
          </a:p>
          <a:p>
            <a:r>
              <a:rPr lang="en-US" dirty="0"/>
              <a:t>Currently, reduction is never parallelized</a:t>
            </a:r>
          </a:p>
          <a:p>
            <a:pPr lvl="1"/>
            <a:r>
              <a:rPr lang="en-US" dirty="0"/>
              <a:t>The mapping part is parallelized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ex-futures</a:t>
            </a:r>
          </a:p>
        </p:txBody>
      </p:sp>
    </p:spTree>
    <p:extLst>
      <p:ext uri="{BB962C8B-B14F-4D97-AF65-F5344CB8AC3E}">
        <p14:creationId xmlns:p14="http://schemas.microsoft.com/office/powerpoint/2010/main" val="534491849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221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is Qt Concurrent?</a:t>
            </a:r>
          </a:p>
          <a:p>
            <a:endParaRPr lang="en-US" dirty="0"/>
          </a:p>
          <a:p>
            <a:r>
              <a:rPr lang="en-US" dirty="0"/>
              <a:t>What are the differences between </a:t>
            </a:r>
            <a:r>
              <a:rPr lang="en-US" dirty="0" err="1">
                <a:latin typeface="Courier New"/>
                <a:cs typeface="Courier New"/>
              </a:rPr>
              <a:t>QtConcurrent</a:t>
            </a:r>
            <a:r>
              <a:rPr lang="en-US" dirty="0">
                <a:latin typeface="Courier New"/>
                <a:cs typeface="Courier New"/>
              </a:rPr>
              <a:t>::run() </a:t>
            </a:r>
            <a:r>
              <a:rPr lang="en-US" dirty="0"/>
              <a:t>and </a:t>
            </a:r>
            <a:r>
              <a:rPr lang="en-US" dirty="0" err="1">
                <a:latin typeface="Courier New"/>
                <a:cs typeface="Courier New"/>
              </a:rPr>
              <a:t>QRunnable</a:t>
            </a:r>
            <a:r>
              <a:rPr lang="en-US" dirty="0">
                <a:latin typeface="Courier New"/>
                <a:cs typeface="Courier New"/>
              </a:rPr>
              <a:t>::run()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How container data can be manipulated?</a:t>
            </a:r>
          </a:p>
          <a:p>
            <a:endParaRPr lang="en-US" dirty="0"/>
          </a:p>
          <a:p>
            <a:r>
              <a:rPr lang="en-US" dirty="0"/>
              <a:t>Is it possible to use Qt Concurrent in single core CPUs?</a:t>
            </a:r>
          </a:p>
          <a:p>
            <a:endParaRPr lang="en-US" dirty="0"/>
          </a:p>
          <a:p>
            <a:r>
              <a:rPr lang="en-US" dirty="0"/>
              <a:t>What should be taken into account in terms of containers, when using Qt Concurrent?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364997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222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Concurrent provides a high-level API for multitasking</a:t>
            </a:r>
          </a:p>
          <a:p>
            <a:endParaRPr lang="en-US" dirty="0"/>
          </a:p>
          <a:p>
            <a:r>
              <a:rPr lang="en-US" dirty="0"/>
              <a:t>Compared to low-level API, there is no for sub-classing</a:t>
            </a:r>
          </a:p>
          <a:p>
            <a:endParaRPr lang="en-US" dirty="0"/>
          </a:p>
          <a:p>
            <a:r>
              <a:rPr lang="en-US" dirty="0"/>
              <a:t>Tasks may also return values, wrapped into </a:t>
            </a:r>
            <a:r>
              <a:rPr lang="en-US" dirty="0" err="1">
                <a:latin typeface="Courier New"/>
                <a:cs typeface="Courier New"/>
              </a:rPr>
              <a:t>QFuture</a:t>
            </a:r>
            <a:r>
              <a:rPr lang="en-US" dirty="0"/>
              <a:t> objects</a:t>
            </a:r>
          </a:p>
          <a:p>
            <a:endParaRPr lang="en-US" dirty="0"/>
          </a:p>
          <a:p>
            <a:r>
              <a:rPr lang="en-US" dirty="0"/>
              <a:t>Item containers may be transformed and filtered concurrently</a:t>
            </a:r>
          </a:p>
          <a:p>
            <a:pPr lvl="1"/>
            <a:r>
              <a:rPr lang="en-US" dirty="0"/>
              <a:t>Useful for random access sequences as the processing order is undefined </a:t>
            </a:r>
          </a:p>
        </p:txBody>
      </p:sp>
    </p:spTree>
    <p:extLst>
      <p:ext uri="{BB962C8B-B14F-4D97-AF65-F5344CB8AC3E}">
        <p14:creationId xmlns:p14="http://schemas.microsoft.com/office/powerpoint/2010/main" val="1277558934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Network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440367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TCP/UDP Sockets</a:t>
            </a:r>
          </a:p>
          <a:p>
            <a:r>
              <a:rPr lang="en-US" dirty="0" err="1"/>
              <a:t>WebSockets</a:t>
            </a:r>
            <a:endParaRPr lang="en-US" dirty="0"/>
          </a:p>
          <a:p>
            <a:r>
              <a:rPr lang="en-US" dirty="0"/>
              <a:t>SSL Sockets</a:t>
            </a:r>
          </a:p>
          <a:p>
            <a:r>
              <a:rPr lang="en-US" dirty="0" err="1"/>
              <a:t>QNetworkAccessManager</a:t>
            </a:r>
            <a:endParaRPr lang="en-US" dirty="0"/>
          </a:p>
          <a:p>
            <a:r>
              <a:rPr lang="en-US" dirty="0"/>
              <a:t>Requests and Replies</a:t>
            </a:r>
          </a:p>
          <a:p>
            <a:r>
              <a:rPr lang="en-US" dirty="0"/>
              <a:t>DNS and Proxies</a:t>
            </a:r>
          </a:p>
          <a:p>
            <a:r>
              <a:rPr lang="en-US" dirty="0"/>
              <a:t>Cookies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488383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225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…how to use TCP sockets, SSL sockets, and web sockets</a:t>
            </a:r>
          </a:p>
          <a:p>
            <a:r>
              <a:rPr lang="en-US" dirty="0"/>
              <a:t>…how to make network requests and handle network replies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884466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226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Network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Easy to use with high-level classes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QTcpServer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QTcpSocket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QUdpSocket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QHostInfo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QHostAddress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QNetworkSession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QNetworkConfiguration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dirty="0"/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QNetworkInterface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QNetworkAccessManager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QNetworkRequest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dirty="0"/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QNetworkReply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QNetworkProxy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QNetworkCookie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r>
              <a:rPr lang="en-US" dirty="0"/>
              <a:t>Add network module to your project file</a:t>
            </a:r>
          </a:p>
          <a:p>
            <a:pPr lvl="1"/>
            <a:r>
              <a:rPr lang="en-US" dirty="0"/>
              <a:t>QT += network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716663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Sockets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UDP sockets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Write is automatically flushed and a signal is emitted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Read event is handled by the event loop and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readyRead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signal is emitted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Check the availability of data using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bytesAvailable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Read the data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TCP connections handled in the same way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Set up the server by calling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listen()	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Connect to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newConnection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signal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In the slot, call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nextPendingConnection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, which returns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QTcpSocket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object to communicate with the client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Socket returned by </a:t>
            </a:r>
            <a:r>
              <a:rPr lang="en-US" dirty="0" err="1">
                <a:latin typeface="Courier New"/>
                <a:cs typeface="Courier New"/>
              </a:rPr>
              <a:t>nextPendingCnnection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cannot be used in another thread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Sub-class </a:t>
            </a:r>
            <a:r>
              <a:rPr lang="en-US" dirty="0" err="1">
                <a:latin typeface="Courier New"/>
                <a:cs typeface="Courier New"/>
              </a:rPr>
              <a:t>QTcpServer</a:t>
            </a:r>
            <a:r>
              <a:rPr lang="en-US" dirty="0"/>
              <a:t> and re-implement </a:t>
            </a:r>
            <a:r>
              <a:rPr lang="en-US" dirty="0" err="1">
                <a:latin typeface="Courier New"/>
                <a:cs typeface="Courier New"/>
              </a:rPr>
              <a:t>incomingConnection</a:t>
            </a:r>
            <a:r>
              <a:rPr lang="en-US" dirty="0">
                <a:latin typeface="Courier New"/>
                <a:cs typeface="Courier New"/>
              </a:rPr>
              <a:t>() </a:t>
            </a:r>
            <a:r>
              <a:rPr lang="en-US" dirty="0"/>
              <a:t>to get a socket descriptor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Use the descriptor in another thread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993595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Socket Sequence Diagram</a:t>
            </a:r>
            <a:endParaRPr lang="en-US" dirty="0"/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755655" y="1297784"/>
            <a:ext cx="2016125" cy="340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 err="1"/>
              <a:t>QTcpSocket</a:t>
            </a:r>
            <a:endParaRPr lang="en-US" dirty="0"/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3419480" y="1297784"/>
            <a:ext cx="2016125" cy="340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QTcpServer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795964" y="1297784"/>
            <a:ext cx="2016125" cy="340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QTcpSocket</a:t>
            </a:r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>
            <a:off x="1763713" y="1657615"/>
            <a:ext cx="0" cy="336020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4427538" y="1657615"/>
            <a:ext cx="0" cy="336020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>
            <a:off x="6877050" y="1657615"/>
            <a:ext cx="0" cy="336020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>
            <a:off x="1763718" y="1778000"/>
            <a:ext cx="2663825" cy="35983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grpSp>
        <p:nvGrpSpPr>
          <p:cNvPr id="13" name="Group 10"/>
          <p:cNvGrpSpPr>
            <a:grpSpLocks/>
          </p:cNvGrpSpPr>
          <p:nvPr/>
        </p:nvGrpSpPr>
        <p:grpSpPr bwMode="auto">
          <a:xfrm>
            <a:off x="1331913" y="1957919"/>
            <a:ext cx="431800" cy="298979"/>
            <a:chOff x="839" y="1480"/>
            <a:chExt cx="272" cy="226"/>
          </a:xfrm>
        </p:grpSpPr>
        <p:sp>
          <p:nvSpPr>
            <p:cNvPr id="14" name="Line 11"/>
            <p:cNvSpPr>
              <a:spLocks noChangeShapeType="1"/>
            </p:cNvSpPr>
            <p:nvPr/>
          </p:nvSpPr>
          <p:spPr bwMode="auto">
            <a:xfrm flipH="1">
              <a:off x="839" y="1706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15" name="Line 12"/>
            <p:cNvSpPr>
              <a:spLocks noChangeShapeType="1"/>
            </p:cNvSpPr>
            <p:nvPr/>
          </p:nvSpPr>
          <p:spPr bwMode="auto">
            <a:xfrm flipV="1">
              <a:off x="839" y="1480"/>
              <a:ext cx="0" cy="2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16" name="Line 13"/>
            <p:cNvSpPr>
              <a:spLocks noChangeShapeType="1"/>
            </p:cNvSpPr>
            <p:nvPr/>
          </p:nvSpPr>
          <p:spPr bwMode="auto">
            <a:xfrm>
              <a:off x="839" y="1480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</p:grpSp>
      <p:sp>
        <p:nvSpPr>
          <p:cNvPr id="17" name="Text Box 14"/>
          <p:cNvSpPr txBox="1">
            <a:spLocks noChangeArrowheads="1"/>
          </p:cNvSpPr>
          <p:nvPr/>
        </p:nvSpPr>
        <p:spPr bwMode="auto">
          <a:xfrm>
            <a:off x="2268538" y="2076979"/>
            <a:ext cx="1871662" cy="279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1. connectToHost()</a:t>
            </a:r>
          </a:p>
        </p:txBody>
      </p:sp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107950" y="1897064"/>
            <a:ext cx="1296988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4. signal connected()</a:t>
            </a:r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>
            <a:off x="1763718" y="2977886"/>
            <a:ext cx="5113337" cy="8400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sp>
        <p:nvSpPr>
          <p:cNvPr id="20" name="Text Box 17"/>
          <p:cNvSpPr txBox="1">
            <a:spLocks noChangeArrowheads="1"/>
          </p:cNvSpPr>
          <p:nvPr/>
        </p:nvSpPr>
        <p:spPr bwMode="auto">
          <a:xfrm>
            <a:off x="1979613" y="3217333"/>
            <a:ext cx="1871662" cy="279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5. write()</a:t>
            </a:r>
          </a:p>
        </p:txBody>
      </p:sp>
      <p:grpSp>
        <p:nvGrpSpPr>
          <p:cNvPr id="21" name="Group 18"/>
          <p:cNvGrpSpPr>
            <a:grpSpLocks/>
          </p:cNvGrpSpPr>
          <p:nvPr/>
        </p:nvGrpSpPr>
        <p:grpSpPr bwMode="auto">
          <a:xfrm>
            <a:off x="1331913" y="3037419"/>
            <a:ext cx="431800" cy="298979"/>
            <a:chOff x="839" y="1480"/>
            <a:chExt cx="272" cy="226"/>
          </a:xfrm>
        </p:grpSpPr>
        <p:sp>
          <p:nvSpPr>
            <p:cNvPr id="22" name="Line 19"/>
            <p:cNvSpPr>
              <a:spLocks noChangeShapeType="1"/>
            </p:cNvSpPr>
            <p:nvPr/>
          </p:nvSpPr>
          <p:spPr bwMode="auto">
            <a:xfrm flipH="1">
              <a:off x="839" y="1706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 flipV="1">
              <a:off x="839" y="1480"/>
              <a:ext cx="0" cy="2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839" y="1480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</p:grpSp>
      <p:sp>
        <p:nvSpPr>
          <p:cNvPr id="25" name="Text Box 22"/>
          <p:cNvSpPr txBox="1">
            <a:spLocks noChangeArrowheads="1"/>
          </p:cNvSpPr>
          <p:nvPr/>
        </p:nvSpPr>
        <p:spPr bwMode="auto">
          <a:xfrm>
            <a:off x="0" y="2917032"/>
            <a:ext cx="1403350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6. signal bytesWritten()</a:t>
            </a:r>
          </a:p>
        </p:txBody>
      </p:sp>
      <p:grpSp>
        <p:nvGrpSpPr>
          <p:cNvPr id="26" name="Group 23"/>
          <p:cNvGrpSpPr>
            <a:grpSpLocks/>
          </p:cNvGrpSpPr>
          <p:nvPr/>
        </p:nvGrpSpPr>
        <p:grpSpPr bwMode="auto">
          <a:xfrm rot="10800000">
            <a:off x="4427538" y="1717148"/>
            <a:ext cx="431800" cy="298979"/>
            <a:chOff x="839" y="1480"/>
            <a:chExt cx="272" cy="226"/>
          </a:xfrm>
        </p:grpSpPr>
        <p:sp>
          <p:nvSpPr>
            <p:cNvPr id="27" name="Line 24"/>
            <p:cNvSpPr>
              <a:spLocks noChangeShapeType="1"/>
            </p:cNvSpPr>
            <p:nvPr/>
          </p:nvSpPr>
          <p:spPr bwMode="auto">
            <a:xfrm flipH="1">
              <a:off x="839" y="1706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28" name="Line 25"/>
            <p:cNvSpPr>
              <a:spLocks noChangeShapeType="1"/>
            </p:cNvSpPr>
            <p:nvPr/>
          </p:nvSpPr>
          <p:spPr bwMode="auto">
            <a:xfrm flipV="1">
              <a:off x="839" y="1480"/>
              <a:ext cx="0" cy="2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29" name="Line 26"/>
            <p:cNvSpPr>
              <a:spLocks noChangeShapeType="1"/>
            </p:cNvSpPr>
            <p:nvPr/>
          </p:nvSpPr>
          <p:spPr bwMode="auto">
            <a:xfrm>
              <a:off x="839" y="1480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</p:grpSp>
      <p:sp>
        <p:nvSpPr>
          <p:cNvPr id="30" name="Text Box 27"/>
          <p:cNvSpPr txBox="1">
            <a:spLocks noChangeArrowheads="1"/>
          </p:cNvSpPr>
          <p:nvPr/>
        </p:nvSpPr>
        <p:spPr bwMode="auto">
          <a:xfrm>
            <a:off x="4932368" y="1717146"/>
            <a:ext cx="1296987" cy="279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0. listen()</a:t>
            </a:r>
          </a:p>
        </p:txBody>
      </p:sp>
      <p:grpSp>
        <p:nvGrpSpPr>
          <p:cNvPr id="31" name="Group 28"/>
          <p:cNvGrpSpPr>
            <a:grpSpLocks/>
          </p:cNvGrpSpPr>
          <p:nvPr/>
        </p:nvGrpSpPr>
        <p:grpSpPr bwMode="auto">
          <a:xfrm rot="10800000">
            <a:off x="4427538" y="2377284"/>
            <a:ext cx="431800" cy="298979"/>
            <a:chOff x="839" y="1480"/>
            <a:chExt cx="272" cy="226"/>
          </a:xfrm>
        </p:grpSpPr>
        <p:sp>
          <p:nvSpPr>
            <p:cNvPr id="32" name="Line 29"/>
            <p:cNvSpPr>
              <a:spLocks noChangeShapeType="1"/>
            </p:cNvSpPr>
            <p:nvPr/>
          </p:nvSpPr>
          <p:spPr bwMode="auto">
            <a:xfrm flipH="1">
              <a:off x="839" y="1706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33" name="Line 30"/>
            <p:cNvSpPr>
              <a:spLocks noChangeShapeType="1"/>
            </p:cNvSpPr>
            <p:nvPr/>
          </p:nvSpPr>
          <p:spPr bwMode="auto">
            <a:xfrm flipV="1">
              <a:off x="839" y="1480"/>
              <a:ext cx="0" cy="2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34" name="Line 31"/>
            <p:cNvSpPr>
              <a:spLocks noChangeShapeType="1"/>
            </p:cNvSpPr>
            <p:nvPr/>
          </p:nvSpPr>
          <p:spPr bwMode="auto">
            <a:xfrm>
              <a:off x="839" y="1480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</p:grpSp>
      <p:sp>
        <p:nvSpPr>
          <p:cNvPr id="35" name="Text Box 32"/>
          <p:cNvSpPr txBox="1">
            <a:spLocks noChangeArrowheads="1"/>
          </p:cNvSpPr>
          <p:nvPr/>
        </p:nvSpPr>
        <p:spPr bwMode="auto">
          <a:xfrm>
            <a:off x="4932363" y="2377284"/>
            <a:ext cx="1511300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2. signal newConnection()</a:t>
            </a:r>
          </a:p>
        </p:txBody>
      </p:sp>
      <p:sp>
        <p:nvSpPr>
          <p:cNvPr id="36" name="Line 33"/>
          <p:cNvSpPr>
            <a:spLocks noChangeShapeType="1"/>
          </p:cNvSpPr>
          <p:nvPr/>
        </p:nvSpPr>
        <p:spPr bwMode="auto">
          <a:xfrm>
            <a:off x="4427538" y="2917032"/>
            <a:ext cx="2449512" cy="36115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sp>
        <p:nvSpPr>
          <p:cNvPr id="37" name="Text Box 34"/>
          <p:cNvSpPr txBox="1">
            <a:spLocks noChangeArrowheads="1"/>
          </p:cNvSpPr>
          <p:nvPr/>
        </p:nvSpPr>
        <p:spPr bwMode="auto">
          <a:xfrm>
            <a:off x="4427543" y="3217333"/>
            <a:ext cx="2447925" cy="279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3. nextPendingConnection()</a:t>
            </a:r>
          </a:p>
        </p:txBody>
      </p:sp>
      <p:grpSp>
        <p:nvGrpSpPr>
          <p:cNvPr id="38" name="Group 35"/>
          <p:cNvGrpSpPr>
            <a:grpSpLocks/>
          </p:cNvGrpSpPr>
          <p:nvPr/>
        </p:nvGrpSpPr>
        <p:grpSpPr bwMode="auto">
          <a:xfrm rot="10800000">
            <a:off x="6877050" y="3877472"/>
            <a:ext cx="431800" cy="298979"/>
            <a:chOff x="839" y="1480"/>
            <a:chExt cx="272" cy="226"/>
          </a:xfrm>
        </p:grpSpPr>
        <p:sp>
          <p:nvSpPr>
            <p:cNvPr id="39" name="Line 36"/>
            <p:cNvSpPr>
              <a:spLocks noChangeShapeType="1"/>
            </p:cNvSpPr>
            <p:nvPr/>
          </p:nvSpPr>
          <p:spPr bwMode="auto">
            <a:xfrm flipH="1">
              <a:off x="839" y="1706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40" name="Line 37"/>
            <p:cNvSpPr>
              <a:spLocks noChangeShapeType="1"/>
            </p:cNvSpPr>
            <p:nvPr/>
          </p:nvSpPr>
          <p:spPr bwMode="auto">
            <a:xfrm flipV="1">
              <a:off x="839" y="1480"/>
              <a:ext cx="0" cy="2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41" name="Line 38"/>
            <p:cNvSpPr>
              <a:spLocks noChangeShapeType="1"/>
            </p:cNvSpPr>
            <p:nvPr/>
          </p:nvSpPr>
          <p:spPr bwMode="auto">
            <a:xfrm>
              <a:off x="839" y="1480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</p:grpSp>
      <p:sp>
        <p:nvSpPr>
          <p:cNvPr id="42" name="Text Box 39"/>
          <p:cNvSpPr txBox="1">
            <a:spLocks noChangeArrowheads="1"/>
          </p:cNvSpPr>
          <p:nvPr/>
        </p:nvSpPr>
        <p:spPr bwMode="auto">
          <a:xfrm>
            <a:off x="7380288" y="3757083"/>
            <a:ext cx="1511300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7. signal readyRead()</a:t>
            </a:r>
          </a:p>
        </p:txBody>
      </p:sp>
      <p:sp>
        <p:nvSpPr>
          <p:cNvPr id="43" name="Rounded Rectangle 42"/>
          <p:cNvSpPr/>
          <p:nvPr/>
        </p:nvSpPr>
        <p:spPr bwMode="auto">
          <a:xfrm>
            <a:off x="3419480" y="1093304"/>
            <a:ext cx="5267320" cy="3924519"/>
          </a:xfrm>
          <a:prstGeom prst="roundRect">
            <a:avLst/>
          </a:prstGeom>
          <a:solidFill>
            <a:srgbClr val="92D050">
              <a:alpha val="35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44" name="Text Box 3"/>
          <p:cNvSpPr txBox="1">
            <a:spLocks noChangeArrowheads="1"/>
          </p:cNvSpPr>
          <p:nvPr/>
        </p:nvSpPr>
        <p:spPr bwMode="auto">
          <a:xfrm>
            <a:off x="701675" y="4720948"/>
            <a:ext cx="2016125" cy="340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Client</a:t>
            </a:r>
          </a:p>
        </p:txBody>
      </p:sp>
      <p:sp>
        <p:nvSpPr>
          <p:cNvPr id="45" name="Text Box 3"/>
          <p:cNvSpPr txBox="1">
            <a:spLocks noChangeArrowheads="1"/>
          </p:cNvSpPr>
          <p:nvPr/>
        </p:nvSpPr>
        <p:spPr bwMode="auto">
          <a:xfrm>
            <a:off x="4932363" y="4720948"/>
            <a:ext cx="2016125" cy="340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293153001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Client Implementation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an instance of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QTcpSocket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r>
              <a:rPr lang="en-US" dirty="0"/>
              <a:t>Call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QAbstractSocket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connectToHost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endParaRPr lang="en-US" dirty="0"/>
          </a:p>
          <a:p>
            <a:r>
              <a:rPr lang="en-US" dirty="0"/>
              <a:t>Data can be read and written using </a:t>
            </a:r>
            <a:r>
              <a:rPr lang="en-US" dirty="0" err="1">
                <a:latin typeface="Courier New"/>
                <a:cs typeface="Courier New"/>
              </a:rPr>
              <a:t>QIODevice</a:t>
            </a:r>
            <a:r>
              <a:rPr lang="en-US" dirty="0">
                <a:latin typeface="Courier New"/>
                <a:cs typeface="Courier New"/>
              </a:rPr>
              <a:t> read() </a:t>
            </a:r>
            <a:r>
              <a:rPr lang="en-US" dirty="0"/>
              <a:t>and </a:t>
            </a:r>
            <a:r>
              <a:rPr lang="en-US" dirty="0">
                <a:latin typeface="Courier New"/>
                <a:cs typeface="Courier New"/>
              </a:rPr>
              <a:t>write() </a:t>
            </a:r>
            <a:r>
              <a:rPr lang="en-US" dirty="0"/>
              <a:t>functions</a:t>
            </a:r>
          </a:p>
          <a:p>
            <a:endParaRPr lang="en-US" dirty="0"/>
          </a:p>
          <a:p>
            <a:r>
              <a:rPr lang="en-US" dirty="0"/>
              <a:t>Data may be serialized to the socket using </a:t>
            </a:r>
            <a:r>
              <a:rPr lang="en-US" dirty="0" err="1">
                <a:latin typeface="Courier New"/>
                <a:cs typeface="Courier New"/>
              </a:rPr>
              <a:t>QDataStream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pPr marL="457200" lvl="1" indent="0">
              <a:buNone/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QDataStream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out(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tcpSocket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457200" lvl="1" indent="0"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out &lt;&lt;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serializedObject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lvl="1"/>
            <a:r>
              <a:rPr lang="en-US" dirty="0"/>
              <a:t>Note that Qt has several versions of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QDataStream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2"/>
            <a:r>
              <a:rPr lang="en-US" dirty="0"/>
              <a:t>Use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setVersion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if necessary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81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are the differences between a shared library and plugin? </a:t>
            </a:r>
          </a:p>
          <a:p>
            <a:endParaRPr lang="en-US" dirty="0"/>
          </a:p>
          <a:p>
            <a:r>
              <a:rPr lang="en-US" dirty="0"/>
              <a:t>Is it possible to load shared libraries without linking them using </a:t>
            </a:r>
            <a:r>
              <a:rPr lang="en-US" dirty="0">
                <a:latin typeface="Courier New"/>
                <a:cs typeface="Courier New"/>
              </a:rPr>
              <a:t>LIBS</a:t>
            </a:r>
            <a:r>
              <a:rPr lang="en-US" dirty="0"/>
              <a:t> variable in the .pro file?</a:t>
            </a:r>
          </a:p>
          <a:p>
            <a:endParaRPr lang="en-US" dirty="0"/>
          </a:p>
          <a:p>
            <a:r>
              <a:rPr lang="en-US" dirty="0"/>
              <a:t>How plugins can be used in a statically linked program?</a:t>
            </a:r>
          </a:p>
          <a:p>
            <a:endParaRPr lang="en-US" dirty="0"/>
          </a:p>
          <a:p>
            <a:r>
              <a:rPr lang="en-US" dirty="0"/>
              <a:t>What are plugin low-level and high-level APIs?</a:t>
            </a:r>
          </a:p>
          <a:p>
            <a:endParaRPr lang="en-US" dirty="0"/>
          </a:p>
          <a:p>
            <a:r>
              <a:rPr lang="en-US" dirty="0"/>
              <a:t>How, when, and from which location does an application load plugins?</a:t>
            </a:r>
          </a:p>
        </p:txBody>
      </p:sp>
    </p:spTree>
    <p:extLst>
      <p:ext uri="{BB962C8B-B14F-4D97-AF65-F5344CB8AC3E}">
        <p14:creationId xmlns:p14="http://schemas.microsoft.com/office/powerpoint/2010/main" val="2228150645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Client Implementation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signal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readyRead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is emitted whenever data is </a:t>
            </a:r>
            <a:r>
              <a:rPr lang="en-US" dirty="0" err="1"/>
              <a:t>avalable</a:t>
            </a:r>
            <a:r>
              <a:rPr lang="en-US" dirty="0"/>
              <a:t> to be read on the socket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QDataStream</a:t>
            </a:r>
            <a:r>
              <a:rPr lang="en-US" dirty="0">
                <a:latin typeface="Courier New" pitchFamily="49" charset="0"/>
              </a:rPr>
              <a:t> in(</a:t>
            </a:r>
            <a:r>
              <a:rPr lang="en-US" dirty="0" err="1">
                <a:latin typeface="Courier New" pitchFamily="49" charset="0"/>
              </a:rPr>
              <a:t>tcpSocket</a:t>
            </a:r>
            <a:r>
              <a:rPr lang="en-US" dirty="0">
                <a:latin typeface="Courier New" pitchFamily="49" charset="0"/>
              </a:rPr>
              <a:t>);</a:t>
            </a:r>
          </a:p>
          <a:p>
            <a:pPr lvl="1"/>
            <a:r>
              <a:rPr lang="en-US" dirty="0">
                <a:latin typeface="Courier New" pitchFamily="49" charset="0"/>
              </a:rPr>
              <a:t>in &gt;&gt; size;</a:t>
            </a:r>
          </a:p>
          <a:p>
            <a:pPr lvl="1"/>
            <a:r>
              <a:rPr lang="en-US" dirty="0">
                <a:latin typeface="Courier New" pitchFamily="49" charset="0"/>
              </a:rPr>
              <a:t>in &gt;&gt; string;</a:t>
            </a:r>
          </a:p>
          <a:p>
            <a:endParaRPr lang="en-US" dirty="0"/>
          </a:p>
          <a:p>
            <a:r>
              <a:rPr lang="en-US" dirty="0"/>
              <a:t>Data may be sent in fragments </a:t>
            </a:r>
          </a:p>
          <a:p>
            <a:pPr lvl="1"/>
            <a:r>
              <a:rPr lang="en-US" dirty="0"/>
              <a:t>Not possible to de-serialize a large image directly from the stream, for example  </a:t>
            </a:r>
          </a:p>
          <a:p>
            <a:pPr lvl="1"/>
            <a:r>
              <a:rPr lang="en-US" dirty="0"/>
              <a:t>The result would be incomplete image objects  </a:t>
            </a:r>
          </a:p>
          <a:p>
            <a:pPr lvl="1"/>
            <a:r>
              <a:rPr lang="en-US" dirty="0"/>
              <a:t>Both </a:t>
            </a:r>
            <a:r>
              <a:rPr lang="en-US" dirty="0" err="1">
                <a:latin typeface="Courier New"/>
                <a:cs typeface="Courier New"/>
              </a:rPr>
              <a:t>QDataStream</a:t>
            </a:r>
            <a:r>
              <a:rPr lang="en-US" dirty="0"/>
              <a:t> and </a:t>
            </a:r>
            <a:r>
              <a:rPr lang="en-US" dirty="0" err="1">
                <a:latin typeface="Courier New"/>
                <a:cs typeface="Courier New"/>
              </a:rPr>
              <a:t>QIODevice</a:t>
            </a:r>
            <a:r>
              <a:rPr lang="en-US" dirty="0"/>
              <a:t> support transactions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418861" y="3826402"/>
            <a:ext cx="8350192" cy="13887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 spc="-30">
                <a:solidFill>
                  <a:schemeClr val="tx1"/>
                </a:solidFill>
                <a:latin typeface="Open Sans Light"/>
                <a:ea typeface="+mn-ea"/>
                <a:cs typeface="Open Sans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Open Sans Light"/>
                <a:ea typeface="+mn-ea"/>
                <a:cs typeface="Open Sans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Open Sans Light"/>
                <a:ea typeface="+mn-ea"/>
                <a:cs typeface="Open Sans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Open Sans Light"/>
                <a:ea typeface="+mn-ea"/>
                <a:cs typeface="Open Sans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537" indent="0">
              <a:spcBef>
                <a:spcPts val="0"/>
              </a:spcBef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QDataStream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in(</a:t>
            </a:r>
            <a:r>
              <a:rPr lang="en-US" sz="1200" dirty="0" err="1">
                <a:solidFill>
                  <a:srgbClr val="800000"/>
                </a:solidFill>
                <a:latin typeface="Courier New"/>
                <a:cs typeface="Courier New"/>
              </a:rPr>
              <a:t>m_socket</a:t>
            </a:r>
            <a:r>
              <a:rPr lang="en-US" sz="1200" dirty="0">
                <a:latin typeface="Courier New"/>
                <a:cs typeface="Courier New"/>
              </a:rPr>
              <a:t>); </a:t>
            </a:r>
          </a:p>
          <a:p>
            <a:pPr marL="109537" indent="0">
              <a:spcBef>
                <a:spcPts val="0"/>
              </a:spcBef>
              <a:buNone/>
            </a:pPr>
            <a:r>
              <a:rPr lang="en-US" sz="1200" dirty="0" err="1">
                <a:latin typeface="Courier New"/>
                <a:cs typeface="Courier New"/>
              </a:rPr>
              <a:t>in.startTransaction</a:t>
            </a:r>
            <a:r>
              <a:rPr lang="en-US" sz="1200" dirty="0">
                <a:latin typeface="Courier New"/>
                <a:cs typeface="Courier New"/>
              </a:rPr>
              <a:t>(); </a:t>
            </a:r>
          </a:p>
          <a:p>
            <a:pPr marL="109537" indent="0">
              <a:spcBef>
                <a:spcPts val="0"/>
              </a:spcBef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QByteArray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possiblyLargeDataArray</a:t>
            </a:r>
            <a:r>
              <a:rPr lang="en-US" sz="1200" dirty="0">
                <a:latin typeface="Courier New"/>
                <a:cs typeface="Courier New"/>
              </a:rPr>
              <a:t>; </a:t>
            </a:r>
          </a:p>
          <a:p>
            <a:pPr marL="109537" indent="0">
              <a:spcBef>
                <a:spcPts val="0"/>
              </a:spcBef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qint32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someValue</a:t>
            </a:r>
            <a:r>
              <a:rPr lang="en-US" sz="1200" dirty="0">
                <a:latin typeface="Courier New"/>
                <a:cs typeface="Courier New"/>
              </a:rPr>
              <a:t>; </a:t>
            </a:r>
          </a:p>
          <a:p>
            <a:pPr marL="109537" indent="0">
              <a:spcBef>
                <a:spcPts val="0"/>
              </a:spcBef>
              <a:buNone/>
            </a:pPr>
            <a:r>
              <a:rPr lang="en-US" sz="1200" dirty="0">
                <a:latin typeface="Courier New"/>
                <a:cs typeface="Courier New"/>
              </a:rPr>
              <a:t>in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&gt;&gt;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possiblyLargeDataArray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&gt;&gt;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someValue</a:t>
            </a:r>
            <a:r>
              <a:rPr lang="en-US" sz="1200" dirty="0">
                <a:latin typeface="Courier New"/>
                <a:cs typeface="Courier New"/>
              </a:rPr>
              <a:t>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marL="109537" indent="0">
              <a:spcBef>
                <a:spcPts val="0"/>
              </a:spcBef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if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(!</a:t>
            </a:r>
            <a:r>
              <a:rPr lang="en-US" sz="1200" dirty="0" err="1">
                <a:latin typeface="Courier New"/>
                <a:cs typeface="Courier New"/>
              </a:rPr>
              <a:t>in.commitTransaction</a:t>
            </a:r>
            <a:r>
              <a:rPr lang="en-US" sz="1200" dirty="0">
                <a:latin typeface="Courier New"/>
                <a:cs typeface="Courier New"/>
              </a:rPr>
              <a:t>())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return</a:t>
            </a:r>
            <a:r>
              <a:rPr lang="en-US" sz="1200" dirty="0">
                <a:latin typeface="Courier New"/>
                <a:cs typeface="Courier New"/>
              </a:rPr>
              <a:t>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marL="109537" indent="0">
              <a:spcBef>
                <a:spcPts val="0"/>
              </a:spcBef>
              <a:buNone/>
            </a:pPr>
            <a:r>
              <a:rPr lang="en-US" sz="1200" dirty="0" err="1">
                <a:latin typeface="Courier New"/>
                <a:cs typeface="Courier New"/>
              </a:rPr>
              <a:t>createImage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possiblyLargeDataArray</a:t>
            </a:r>
            <a:r>
              <a:rPr lang="en-US" sz="1200" dirty="0">
                <a:latin typeface="Courier New"/>
                <a:cs typeface="Courier New"/>
              </a:rPr>
              <a:t>);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Now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all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data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has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been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completely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written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marL="109537" indent="0">
              <a:spcBef>
                <a:spcPts val="0"/>
              </a:spcBef>
              <a:buNone/>
            </a:pPr>
            <a:endParaRPr lang="en-US" sz="1200" dirty="0">
              <a:solidFill>
                <a:srgbClr val="808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271479420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231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Server Implementation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Create an object of class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QTcpServer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r>
              <a:rPr lang="en-US" dirty="0"/>
              <a:t>Call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listen() </a:t>
            </a:r>
            <a:r>
              <a:rPr lang="en-US" dirty="0"/>
              <a:t>on that object</a:t>
            </a:r>
          </a:p>
          <a:p>
            <a:endParaRPr lang="en-US" dirty="0"/>
          </a:p>
          <a:p>
            <a:r>
              <a:rPr lang="en-US" dirty="0"/>
              <a:t>You can either specify the port to listen to or let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QTcpServer</a:t>
            </a:r>
            <a:r>
              <a:rPr lang="en-US" dirty="0"/>
              <a:t> pick a free one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serverPort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will tell you the one it is using</a:t>
            </a:r>
          </a:p>
          <a:p>
            <a:endParaRPr lang="en-US" dirty="0"/>
          </a:p>
          <a:p>
            <a:r>
              <a:rPr lang="en-US" dirty="0"/>
              <a:t>When a connection is made, the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newConnection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signal is emitted</a:t>
            </a:r>
          </a:p>
          <a:p>
            <a:endParaRPr lang="en-US" dirty="0"/>
          </a:p>
          <a:p>
            <a:r>
              <a:rPr lang="en-US" dirty="0"/>
              <a:t>Upon this, call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nextPendingConnection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to get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QTcpSocket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that is already connected to the client, and that you can then use for communication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517105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WebSockets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TCP connection, where the communication takes place using Web Socket protocol (</a:t>
            </a:r>
            <a:r>
              <a:rPr lang="en-US" dirty="0" err="1">
                <a:latin typeface="Courier New"/>
                <a:cs typeface="Courier New"/>
              </a:rPr>
              <a:t>ws</a:t>
            </a:r>
            <a:r>
              <a:rPr lang="en-US" dirty="0">
                <a:latin typeface="Courier New"/>
                <a:cs typeface="Courier New"/>
              </a:rPr>
              <a:t>://</a:t>
            </a:r>
            <a:r>
              <a:rPr lang="en-US" dirty="0" err="1">
                <a:latin typeface="Courier New"/>
                <a:cs typeface="Courier New"/>
              </a:rPr>
              <a:t>host:port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Like in </a:t>
            </a:r>
            <a:r>
              <a:rPr lang="en-US" dirty="0" err="1">
                <a:latin typeface="Courier New"/>
                <a:cs typeface="Courier New"/>
              </a:rPr>
              <a:t>QNetworkAccessManager</a:t>
            </a:r>
            <a:r>
              <a:rPr lang="en-US" dirty="0"/>
              <a:t>, it is possible to set an SSL configuration and a proxy</a:t>
            </a:r>
          </a:p>
          <a:p>
            <a:endParaRPr lang="en-US" dirty="0"/>
          </a:p>
          <a:p>
            <a:r>
              <a:rPr lang="en-US" dirty="0"/>
              <a:t>API very similar to TCP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QWebSocketServer</a:t>
            </a:r>
            <a:r>
              <a:rPr lang="en-US" dirty="0"/>
              <a:t> – </a:t>
            </a:r>
            <a:r>
              <a:rPr lang="en-US" dirty="0" err="1">
                <a:latin typeface="Courier New"/>
                <a:cs typeface="Courier New"/>
              </a:rPr>
              <a:t>QTcpServer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Listens for connections, establishes connection</a:t>
            </a:r>
          </a:p>
          <a:p>
            <a:pPr lvl="1"/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 err="1">
                <a:latin typeface="Courier New"/>
                <a:cs typeface="Courier New"/>
              </a:rPr>
              <a:t>QWebSocket</a:t>
            </a:r>
            <a:r>
              <a:rPr lang="en-US" dirty="0"/>
              <a:t> – </a:t>
            </a:r>
            <a:r>
              <a:rPr lang="en-US" dirty="0" err="1">
                <a:latin typeface="Courier New"/>
                <a:cs typeface="Courier New"/>
              </a:rPr>
              <a:t>QTcpSocket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Requests for a connection</a:t>
            </a:r>
          </a:p>
          <a:p>
            <a:pPr lvl="1"/>
            <a:r>
              <a:rPr lang="en-US" dirty="0"/>
              <a:t>Transfers data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700061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233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WebSocket</a:t>
            </a:r>
            <a:r>
              <a:rPr lang="en-US" dirty="0"/>
              <a:t> Sequence Diagram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3419480" y="1093304"/>
            <a:ext cx="5267320" cy="3924519"/>
          </a:xfrm>
          <a:prstGeom prst="roundRect">
            <a:avLst/>
          </a:prstGeom>
          <a:solidFill>
            <a:srgbClr val="92D050">
              <a:alpha val="35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755655" y="1297784"/>
            <a:ext cx="2016125" cy="340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 err="1"/>
              <a:t>QWebSocket</a:t>
            </a:r>
            <a:endParaRPr lang="en-US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419480" y="1297784"/>
            <a:ext cx="2365890" cy="340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 err="1"/>
              <a:t>QWebSocketServer</a:t>
            </a:r>
            <a:endParaRPr lang="en-US" dirty="0"/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5795964" y="1297784"/>
            <a:ext cx="2016125" cy="340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 err="1"/>
              <a:t>QWebSocket</a:t>
            </a:r>
            <a:endParaRPr lang="en-US" dirty="0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1763713" y="1657615"/>
            <a:ext cx="0" cy="336020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4427538" y="1657615"/>
            <a:ext cx="0" cy="336020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877050" y="1657615"/>
            <a:ext cx="0" cy="336020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sp>
        <p:nvSpPr>
          <p:cNvPr id="13" name="Line 9"/>
          <p:cNvSpPr>
            <a:spLocks noChangeShapeType="1"/>
          </p:cNvSpPr>
          <p:nvPr/>
        </p:nvSpPr>
        <p:spPr bwMode="auto">
          <a:xfrm>
            <a:off x="1763718" y="1778000"/>
            <a:ext cx="2663825" cy="35983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grpSp>
        <p:nvGrpSpPr>
          <p:cNvPr id="14" name="Group 10"/>
          <p:cNvGrpSpPr>
            <a:grpSpLocks/>
          </p:cNvGrpSpPr>
          <p:nvPr/>
        </p:nvGrpSpPr>
        <p:grpSpPr bwMode="auto">
          <a:xfrm>
            <a:off x="1331913" y="1957919"/>
            <a:ext cx="431800" cy="298979"/>
            <a:chOff x="839" y="1480"/>
            <a:chExt cx="272" cy="226"/>
          </a:xfrm>
        </p:grpSpPr>
        <p:sp>
          <p:nvSpPr>
            <p:cNvPr id="15" name="Line 11"/>
            <p:cNvSpPr>
              <a:spLocks noChangeShapeType="1"/>
            </p:cNvSpPr>
            <p:nvPr/>
          </p:nvSpPr>
          <p:spPr bwMode="auto">
            <a:xfrm flipH="1">
              <a:off x="839" y="1706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16" name="Line 12"/>
            <p:cNvSpPr>
              <a:spLocks noChangeShapeType="1"/>
            </p:cNvSpPr>
            <p:nvPr/>
          </p:nvSpPr>
          <p:spPr bwMode="auto">
            <a:xfrm flipV="1">
              <a:off x="839" y="1480"/>
              <a:ext cx="0" cy="2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17" name="Line 13"/>
            <p:cNvSpPr>
              <a:spLocks noChangeShapeType="1"/>
            </p:cNvSpPr>
            <p:nvPr/>
          </p:nvSpPr>
          <p:spPr bwMode="auto">
            <a:xfrm>
              <a:off x="839" y="1480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</p:grpSp>
      <p:sp>
        <p:nvSpPr>
          <p:cNvPr id="18" name="Text Box 14"/>
          <p:cNvSpPr txBox="1">
            <a:spLocks noChangeArrowheads="1"/>
          </p:cNvSpPr>
          <p:nvPr/>
        </p:nvSpPr>
        <p:spPr bwMode="auto">
          <a:xfrm>
            <a:off x="1904012" y="1959387"/>
            <a:ext cx="1871662" cy="279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dirty="0"/>
              <a:t>1. open()</a:t>
            </a:r>
          </a:p>
        </p:txBody>
      </p:sp>
      <p:sp>
        <p:nvSpPr>
          <p:cNvPr id="19" name="Text Box 15"/>
          <p:cNvSpPr txBox="1">
            <a:spLocks noChangeArrowheads="1"/>
          </p:cNvSpPr>
          <p:nvPr/>
        </p:nvSpPr>
        <p:spPr bwMode="auto">
          <a:xfrm>
            <a:off x="107950" y="1897064"/>
            <a:ext cx="1296988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4. signal connected()</a:t>
            </a:r>
          </a:p>
        </p:txBody>
      </p:sp>
      <p:sp>
        <p:nvSpPr>
          <p:cNvPr id="20" name="Line 16"/>
          <p:cNvSpPr>
            <a:spLocks noChangeShapeType="1"/>
          </p:cNvSpPr>
          <p:nvPr/>
        </p:nvSpPr>
        <p:spPr bwMode="auto">
          <a:xfrm>
            <a:off x="1763718" y="2977886"/>
            <a:ext cx="5113337" cy="8400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sp>
        <p:nvSpPr>
          <p:cNvPr id="21" name="Text Box 17"/>
          <p:cNvSpPr txBox="1">
            <a:spLocks noChangeArrowheads="1"/>
          </p:cNvSpPr>
          <p:nvPr/>
        </p:nvSpPr>
        <p:spPr bwMode="auto">
          <a:xfrm>
            <a:off x="1697396" y="3217333"/>
            <a:ext cx="1871662" cy="279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dirty="0"/>
              <a:t>5. </a:t>
            </a:r>
            <a:r>
              <a:rPr lang="en-US" sz="1200" dirty="0" err="1"/>
              <a:t>sendTextMessage</a:t>
            </a:r>
            <a:r>
              <a:rPr lang="en-US" sz="1200" dirty="0"/>
              <a:t>()</a:t>
            </a:r>
          </a:p>
        </p:txBody>
      </p:sp>
      <p:grpSp>
        <p:nvGrpSpPr>
          <p:cNvPr id="22" name="Group 23"/>
          <p:cNvGrpSpPr>
            <a:grpSpLocks/>
          </p:cNvGrpSpPr>
          <p:nvPr/>
        </p:nvGrpSpPr>
        <p:grpSpPr bwMode="auto">
          <a:xfrm rot="10800000">
            <a:off x="4427538" y="1717148"/>
            <a:ext cx="431800" cy="298979"/>
            <a:chOff x="839" y="1480"/>
            <a:chExt cx="272" cy="226"/>
          </a:xfrm>
        </p:grpSpPr>
        <p:sp>
          <p:nvSpPr>
            <p:cNvPr id="23" name="Line 24"/>
            <p:cNvSpPr>
              <a:spLocks noChangeShapeType="1"/>
            </p:cNvSpPr>
            <p:nvPr/>
          </p:nvSpPr>
          <p:spPr bwMode="auto">
            <a:xfrm flipH="1">
              <a:off x="839" y="1706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24" name="Line 25"/>
            <p:cNvSpPr>
              <a:spLocks noChangeShapeType="1"/>
            </p:cNvSpPr>
            <p:nvPr/>
          </p:nvSpPr>
          <p:spPr bwMode="auto">
            <a:xfrm flipV="1">
              <a:off x="839" y="1480"/>
              <a:ext cx="0" cy="2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25" name="Line 26"/>
            <p:cNvSpPr>
              <a:spLocks noChangeShapeType="1"/>
            </p:cNvSpPr>
            <p:nvPr/>
          </p:nvSpPr>
          <p:spPr bwMode="auto">
            <a:xfrm>
              <a:off x="839" y="1480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</p:grpSp>
      <p:sp>
        <p:nvSpPr>
          <p:cNvPr id="26" name="Text Box 27"/>
          <p:cNvSpPr txBox="1">
            <a:spLocks noChangeArrowheads="1"/>
          </p:cNvSpPr>
          <p:nvPr/>
        </p:nvSpPr>
        <p:spPr bwMode="auto">
          <a:xfrm>
            <a:off x="4932368" y="1717146"/>
            <a:ext cx="1296987" cy="279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0. listen()</a:t>
            </a:r>
          </a:p>
        </p:txBody>
      </p:sp>
      <p:grpSp>
        <p:nvGrpSpPr>
          <p:cNvPr id="27" name="Group 28"/>
          <p:cNvGrpSpPr>
            <a:grpSpLocks/>
          </p:cNvGrpSpPr>
          <p:nvPr/>
        </p:nvGrpSpPr>
        <p:grpSpPr bwMode="auto">
          <a:xfrm rot="10800000">
            <a:off x="4427538" y="2377284"/>
            <a:ext cx="431800" cy="298979"/>
            <a:chOff x="839" y="1480"/>
            <a:chExt cx="272" cy="226"/>
          </a:xfrm>
        </p:grpSpPr>
        <p:sp>
          <p:nvSpPr>
            <p:cNvPr id="28" name="Line 29"/>
            <p:cNvSpPr>
              <a:spLocks noChangeShapeType="1"/>
            </p:cNvSpPr>
            <p:nvPr/>
          </p:nvSpPr>
          <p:spPr bwMode="auto">
            <a:xfrm flipH="1">
              <a:off x="839" y="1706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29" name="Line 30"/>
            <p:cNvSpPr>
              <a:spLocks noChangeShapeType="1"/>
            </p:cNvSpPr>
            <p:nvPr/>
          </p:nvSpPr>
          <p:spPr bwMode="auto">
            <a:xfrm flipV="1">
              <a:off x="839" y="1480"/>
              <a:ext cx="0" cy="2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30" name="Line 31"/>
            <p:cNvSpPr>
              <a:spLocks noChangeShapeType="1"/>
            </p:cNvSpPr>
            <p:nvPr/>
          </p:nvSpPr>
          <p:spPr bwMode="auto">
            <a:xfrm>
              <a:off x="839" y="1480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</p:grpSp>
      <p:sp>
        <p:nvSpPr>
          <p:cNvPr id="31" name="Text Box 32"/>
          <p:cNvSpPr txBox="1">
            <a:spLocks noChangeArrowheads="1"/>
          </p:cNvSpPr>
          <p:nvPr/>
        </p:nvSpPr>
        <p:spPr bwMode="auto">
          <a:xfrm>
            <a:off x="4932363" y="2377284"/>
            <a:ext cx="1511300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2. signal newConnection()</a:t>
            </a:r>
          </a:p>
        </p:txBody>
      </p:sp>
      <p:sp>
        <p:nvSpPr>
          <p:cNvPr id="32" name="Line 33"/>
          <p:cNvSpPr>
            <a:spLocks noChangeShapeType="1"/>
          </p:cNvSpPr>
          <p:nvPr/>
        </p:nvSpPr>
        <p:spPr bwMode="auto">
          <a:xfrm>
            <a:off x="4427538" y="2917032"/>
            <a:ext cx="2449512" cy="36115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US"/>
          </a:p>
        </p:txBody>
      </p:sp>
      <p:sp>
        <p:nvSpPr>
          <p:cNvPr id="33" name="Text Box 34"/>
          <p:cNvSpPr txBox="1">
            <a:spLocks noChangeArrowheads="1"/>
          </p:cNvSpPr>
          <p:nvPr/>
        </p:nvSpPr>
        <p:spPr bwMode="auto">
          <a:xfrm>
            <a:off x="4427543" y="3217333"/>
            <a:ext cx="2447925" cy="279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3. nextPendingConnection()</a:t>
            </a:r>
          </a:p>
        </p:txBody>
      </p:sp>
      <p:grpSp>
        <p:nvGrpSpPr>
          <p:cNvPr id="34" name="Group 35"/>
          <p:cNvGrpSpPr>
            <a:grpSpLocks/>
          </p:cNvGrpSpPr>
          <p:nvPr/>
        </p:nvGrpSpPr>
        <p:grpSpPr bwMode="auto">
          <a:xfrm rot="10800000">
            <a:off x="6877050" y="3877472"/>
            <a:ext cx="431800" cy="298979"/>
            <a:chOff x="839" y="1480"/>
            <a:chExt cx="272" cy="226"/>
          </a:xfrm>
        </p:grpSpPr>
        <p:sp>
          <p:nvSpPr>
            <p:cNvPr id="35" name="Line 36"/>
            <p:cNvSpPr>
              <a:spLocks noChangeShapeType="1"/>
            </p:cNvSpPr>
            <p:nvPr/>
          </p:nvSpPr>
          <p:spPr bwMode="auto">
            <a:xfrm flipH="1">
              <a:off x="839" y="1706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36" name="Line 37"/>
            <p:cNvSpPr>
              <a:spLocks noChangeShapeType="1"/>
            </p:cNvSpPr>
            <p:nvPr/>
          </p:nvSpPr>
          <p:spPr bwMode="auto">
            <a:xfrm flipV="1">
              <a:off x="839" y="1480"/>
              <a:ext cx="0" cy="2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  <p:sp>
          <p:nvSpPr>
            <p:cNvPr id="37" name="Line 38"/>
            <p:cNvSpPr>
              <a:spLocks noChangeShapeType="1"/>
            </p:cNvSpPr>
            <p:nvPr/>
          </p:nvSpPr>
          <p:spPr bwMode="auto">
            <a:xfrm>
              <a:off x="839" y="1480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/>
            <a:lstStyle/>
            <a:p>
              <a:endParaRPr lang="en-US"/>
            </a:p>
          </p:txBody>
        </p:sp>
      </p:grpSp>
      <p:sp>
        <p:nvSpPr>
          <p:cNvPr id="38" name="Text Box 39"/>
          <p:cNvSpPr txBox="1">
            <a:spLocks noChangeArrowheads="1"/>
          </p:cNvSpPr>
          <p:nvPr/>
        </p:nvSpPr>
        <p:spPr bwMode="auto">
          <a:xfrm>
            <a:off x="7008290" y="4039299"/>
            <a:ext cx="1693279" cy="463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dirty="0"/>
              <a:t>6. Signal </a:t>
            </a:r>
            <a:r>
              <a:rPr lang="en-US" sz="1200" dirty="0" err="1"/>
              <a:t>textMessageRead</a:t>
            </a:r>
            <a:r>
              <a:rPr lang="en-US" sz="1200" dirty="0"/>
              <a:t>()</a:t>
            </a:r>
          </a:p>
        </p:txBody>
      </p:sp>
      <p:sp>
        <p:nvSpPr>
          <p:cNvPr id="39" name="Text Box 3"/>
          <p:cNvSpPr txBox="1">
            <a:spLocks noChangeArrowheads="1"/>
          </p:cNvSpPr>
          <p:nvPr/>
        </p:nvSpPr>
        <p:spPr bwMode="auto">
          <a:xfrm>
            <a:off x="372426" y="4709189"/>
            <a:ext cx="2016125" cy="340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Client</a:t>
            </a:r>
          </a:p>
        </p:txBody>
      </p:sp>
      <p:sp>
        <p:nvSpPr>
          <p:cNvPr id="40" name="Text Box 3"/>
          <p:cNvSpPr txBox="1">
            <a:spLocks noChangeArrowheads="1"/>
          </p:cNvSpPr>
          <p:nvPr/>
        </p:nvSpPr>
        <p:spPr bwMode="auto">
          <a:xfrm>
            <a:off x="4932363" y="4720948"/>
            <a:ext cx="2016125" cy="340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1">
                  <a:gsLst>
                    <a:gs pos="0">
                      <a:srgbClr val="F7B684"/>
                    </a:gs>
                    <a:gs pos="100000">
                      <a:srgbClr val="C30000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649036565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234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QSslSocket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class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QSslSocket</a:t>
            </a:r>
            <a:r>
              <a:rPr lang="en-US" dirty="0"/>
              <a:t> supports secure network access using either the SSLv3 protocol or the TLSv1 (default) protocol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QSslSocket</a:t>
            </a:r>
            <a:r>
              <a:rPr lang="en-US" dirty="0"/>
              <a:t> inherits from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QTcpSocket</a:t>
            </a:r>
            <a:r>
              <a:rPr lang="en-US" dirty="0"/>
              <a:t>, and, after setup, the communication is just like with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QTcpSocket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>
              <a:cs typeface="Courier New" pitchFamily="49" charset="0"/>
            </a:endParaRPr>
          </a:p>
          <a:p>
            <a:r>
              <a:rPr lang="en-US" dirty="0">
                <a:cs typeface="Courier New" pitchFamily="49" charset="0"/>
              </a:rPr>
              <a:t>Only supported backend for SSL is </a:t>
            </a:r>
            <a:r>
              <a:rPr lang="en-US" dirty="0" err="1">
                <a:cs typeface="Courier New" pitchFamily="49" charset="0"/>
              </a:rPr>
              <a:t>OpenSSL</a:t>
            </a:r>
            <a:r>
              <a:rPr lang="en-US" dirty="0">
                <a:cs typeface="Courier New" pitchFamily="49" charset="0"/>
              </a:rPr>
              <a:t>, which needs to be installed separately</a:t>
            </a:r>
          </a:p>
          <a:p>
            <a:pPr lvl="1"/>
            <a:r>
              <a:rPr lang="en-US" dirty="0">
                <a:cs typeface="Courier New" pitchFamily="49" charset="0"/>
              </a:rPr>
              <a:t>Can be installed after the configuration 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indent="0">
              <a:buNone/>
            </a:pPr>
            <a:endParaRPr lang="en-US" dirty="0">
              <a:cs typeface="Courier New" pitchFamily="49" charset="0"/>
            </a:endParaRPr>
          </a:p>
          <a:p>
            <a:endParaRPr lang="en-US" dirty="0">
              <a:cs typeface="Courier New" pitchFamily="49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672275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Ssl</a:t>
            </a:r>
            <a:r>
              <a:rPr lang="en-US" dirty="0"/>
              <a:t> Socket Clients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common way for clients is to call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QSslSocket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connectToHostEncrypted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, which is similar to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QTcpSocket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connectToHost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, except that it will set up a secure connection</a:t>
            </a:r>
          </a:p>
          <a:p>
            <a:endParaRPr lang="en-US" dirty="0"/>
          </a:p>
          <a:p>
            <a:r>
              <a:rPr lang="en-US" dirty="0"/>
              <a:t>After the connection request, clients should either call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waitForEncrypted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 or connect to the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encrypted()</a:t>
            </a:r>
            <a:r>
              <a:rPr lang="en-US" dirty="0"/>
              <a:t> signal</a:t>
            </a:r>
          </a:p>
          <a:p>
            <a:pPr lvl="1"/>
            <a:r>
              <a:rPr lang="en-US" dirty="0"/>
              <a:t>The signal is emitted after the secure connection has been established </a:t>
            </a:r>
          </a:p>
          <a:p>
            <a:pPr lvl="1"/>
            <a:r>
              <a:rPr lang="en-US" dirty="0"/>
              <a:t>Data may be written to the socket immediately after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connectToHostEncrypted</a:t>
            </a:r>
            <a:r>
              <a:rPr lang="en-US" dirty="0"/>
              <a:t> call (data will be queued)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652303" y="3715424"/>
            <a:ext cx="7778958" cy="7871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QSslSocket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*socket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QSslSocket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connect(socket,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SIGNAL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(encrypted()),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SLOT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(ready()));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socket-&gt;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connectToHostEncrypted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"address.com"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993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sz="12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9481326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236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Ssl</a:t>
            </a:r>
            <a:r>
              <a:rPr lang="en-US" dirty="0"/>
              <a:t> Socket Servers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easiest way to implement a SSL server is to inherit from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QTcpServer</a:t>
            </a:r>
            <a:r>
              <a:rPr lang="en-US" dirty="0"/>
              <a:t>, and override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incomingConnection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socketDescriptor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QSslSocket</a:t>
            </a:r>
            <a:r>
              <a:rPr lang="en-US" dirty="0"/>
              <a:t> is then constructed based on the socket descriptor</a:t>
            </a:r>
          </a:p>
          <a:p>
            <a:endParaRPr lang="en-US" dirty="0"/>
          </a:p>
          <a:p>
            <a:r>
              <a:rPr lang="en-US" dirty="0"/>
              <a:t>Once this is set up, handshaking is started using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startServerEncryption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646798" y="3191974"/>
            <a:ext cx="7827404" cy="18422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SslServer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incomingConnection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socketDescriptor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serverSocket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QSslSocket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    if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serverSocket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setSocketDescriptor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socketDescriptor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))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    connect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serverSocket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SIGNAL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encrypted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()),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                            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SLOT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ready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()));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serverSocket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startServerEncryption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2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4111184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22362BB-5550-7F41-BBB4-033FFEA6D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78DF96-E917-7F40-A722-1A4C8B9AA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237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0FF0114-94B0-6A4E-A510-35B5BBD1A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Access Manager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9830FD-F620-464D-AE1C-708F4FB4EE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/>
              <a:t>Network access API</a:t>
            </a:r>
          </a:p>
          <a:p>
            <a:pPr>
              <a:lnSpc>
                <a:spcPct val="80000"/>
              </a:lnSpc>
            </a:pPr>
            <a:r>
              <a:rPr lang="en-US" dirty="0"/>
              <a:t>Configuration and settings of requests</a:t>
            </a:r>
          </a:p>
          <a:p>
            <a:pPr>
              <a:lnSpc>
                <a:spcPct val="80000"/>
              </a:lnSpc>
            </a:pPr>
            <a:r>
              <a:rPr lang="en-US" dirty="0"/>
              <a:t>Proxy and cache configuration</a:t>
            </a:r>
          </a:p>
          <a:p>
            <a:pPr>
              <a:lnSpc>
                <a:spcPct val="80000"/>
              </a:lnSpc>
            </a:pPr>
            <a:r>
              <a:rPr lang="en-US" dirty="0"/>
              <a:t>Asynchronous 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Requests queued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Number of concurrent requests depend on protocol and platform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One desktop with HTTP, six requests executed concurrently </a:t>
            </a:r>
          </a:p>
          <a:p>
            <a:pPr>
              <a:lnSpc>
                <a:spcPct val="80000"/>
              </a:lnSpc>
            </a:pPr>
            <a:r>
              <a:rPr lang="en-US" dirty="0"/>
              <a:t>Signals and objects for handling network replies </a:t>
            </a:r>
          </a:p>
          <a:p>
            <a:pPr>
              <a:lnSpc>
                <a:spcPct val="80000"/>
              </a:lnSpc>
            </a:pPr>
            <a:r>
              <a:rPr lang="en-US" dirty="0"/>
              <a:t>Can start network interfaces </a:t>
            </a:r>
          </a:p>
          <a:p>
            <a:pPr>
              <a:lnSpc>
                <a:spcPct val="80000"/>
              </a:lnSpc>
            </a:pPr>
            <a:r>
              <a:rPr lang="en-US" dirty="0"/>
              <a:t>Supports roaming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Queued requests transferred to the new access point </a:t>
            </a:r>
          </a:p>
          <a:p>
            <a:pPr>
              <a:lnSpc>
                <a:spcPct val="80000"/>
              </a:lnSpc>
            </a:pPr>
            <a:r>
              <a:rPr lang="en-US" dirty="0"/>
              <a:t>Supports settings HTTP Strict Transport Security (HSTS) policies in known hosts </a:t>
            </a:r>
          </a:p>
          <a:p>
            <a:pPr>
              <a:lnSpc>
                <a:spcPct val="80000"/>
              </a:lnSpc>
            </a:pPr>
            <a:r>
              <a:rPr lang="en-US" dirty="0"/>
              <a:t>Supports setting redirect policy 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67156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238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Access Manager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1173579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dirty="0"/>
              <a:t>Create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QNetworkAccessManager</a:t>
            </a:r>
            <a:r>
              <a:rPr lang="en-US" dirty="0"/>
              <a:t> object</a:t>
            </a:r>
          </a:p>
          <a:p>
            <a:pPr>
              <a:lnSpc>
                <a:spcPct val="80000"/>
              </a:lnSpc>
            </a:pPr>
            <a:r>
              <a:rPr lang="en-US" dirty="0"/>
              <a:t>Call a desired function (get(), post(), head(), put()) with one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QNetworkRequest</a:t>
            </a:r>
            <a:r>
              <a:rPr lang="en-US" dirty="0"/>
              <a:t> holding the URL</a:t>
            </a:r>
          </a:p>
          <a:p>
            <a:pPr>
              <a:lnSpc>
                <a:spcPct val="80000"/>
              </a:lnSpc>
            </a:pPr>
            <a:r>
              <a:rPr lang="en-US" dirty="0"/>
              <a:t>Receive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QNetworkReply</a:t>
            </a:r>
            <a:r>
              <a:rPr lang="en-US" dirty="0"/>
              <a:t> object as the response</a:t>
            </a:r>
          </a:p>
          <a:p>
            <a:r>
              <a:rPr lang="en-US" dirty="0"/>
              <a:t>In addition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setProxy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 and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setCookieJar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configure proxies and cookie handling</a:t>
            </a:r>
          </a:p>
          <a:p>
            <a:pPr marL="586130" lvl="1" indent="0">
              <a:lnSpc>
                <a:spcPct val="80000"/>
              </a:lnSpc>
              <a:buNone/>
            </a:pPr>
            <a:endParaRPr lang="en-US" sz="2300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26300" y="2602765"/>
            <a:ext cx="8147248" cy="1479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lang="en-US" sz="1800" dirty="0" smtClean="0">
                <a:solidFill>
                  <a:srgbClr val="808000"/>
                </a:solidFill>
                <a:latin typeface="Arial" charset="0"/>
                <a:cs typeface="Arial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dirty="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QNetWorkAccessManager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accessManager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QNetworkAccessManager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endParaRPr lang="en-US" sz="12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accessManager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get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QNetworkRequest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                     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QUrl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"http://lively.cs.tut.fi/images/add.ico"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)));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endParaRPr lang="en-US" sz="12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connect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accessManager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SIGNAL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finished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QNetworkReply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*)),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                               </a:t>
            </a:r>
          </a:p>
          <a:p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                     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SLOT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doStuffWithResult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QNetworkReply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*)));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93867557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239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Request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argument to the methods of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QNetworkAccessManager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are instances of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QNetworkRequest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Requests are queued by the network access manager</a:t>
            </a:r>
          </a:p>
          <a:p>
            <a:pPr lvl="1"/>
            <a:r>
              <a:rPr lang="en-US" dirty="0"/>
              <a:t>Requests are handled in parallel (6 on the desktop platforms)</a:t>
            </a:r>
          </a:p>
          <a:p>
            <a:endParaRPr lang="en-US" dirty="0"/>
          </a:p>
          <a:p>
            <a:r>
              <a:rPr lang="en-US" dirty="0"/>
              <a:t>In the simplest setup,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QNetworkRequest</a:t>
            </a:r>
            <a:r>
              <a:rPr lang="en-US" dirty="0"/>
              <a:t> is created with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QUrl</a:t>
            </a:r>
            <a:r>
              <a:rPr lang="en-US" dirty="0"/>
              <a:t> as argument</a:t>
            </a:r>
          </a:p>
          <a:p>
            <a:endParaRPr lang="en-US" dirty="0"/>
          </a:p>
          <a:p>
            <a:r>
              <a:rPr lang="en-US" dirty="0"/>
              <a:t>SSL is configured using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setSSLConfiguration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lvl="1"/>
            <a:r>
              <a:rPr lang="en-US" dirty="0"/>
              <a:t>No default configuration – selected by the backend</a:t>
            </a:r>
          </a:p>
          <a:p>
            <a:pPr lvl="1"/>
            <a:endParaRPr lang="en-US" dirty="0"/>
          </a:p>
          <a:p>
            <a:r>
              <a:rPr lang="en-US" dirty="0"/>
              <a:t>Raw headers may be configured using: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setHeader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KnownHeaders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headerName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QVariant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headerValue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setRawHeader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QByteArray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headerName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QByteArray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headerValue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8411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Application engines can be isolated from the GUI by implementing shared libraries or plugins </a:t>
            </a:r>
          </a:p>
          <a:p>
            <a:pPr lvl="1"/>
            <a:r>
              <a:rPr lang="en-US" dirty="0"/>
              <a:t>Shared libraries share data and functionality</a:t>
            </a:r>
          </a:p>
          <a:p>
            <a:pPr lvl="1"/>
            <a:r>
              <a:rPr lang="en-US" dirty="0"/>
              <a:t>Plugins provide interface implementations</a:t>
            </a:r>
          </a:p>
          <a:p>
            <a:endParaRPr lang="en-US" dirty="0"/>
          </a:p>
          <a:p>
            <a:r>
              <a:rPr lang="en-US" dirty="0"/>
              <a:t>Shared libraries are typically loaded, when an application starts </a:t>
            </a:r>
          </a:p>
          <a:p>
            <a:pPr lvl="1"/>
            <a:r>
              <a:rPr lang="en-US" dirty="0"/>
              <a:t>Possible to load and unload libraries and resolve symbols dynamically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Plugins are loaded when requested </a:t>
            </a:r>
          </a:p>
          <a:p>
            <a:pPr lvl="1"/>
            <a:r>
              <a:rPr lang="en-US" dirty="0"/>
              <a:t>Exported symbols are defined by the interface </a:t>
            </a:r>
          </a:p>
          <a:p>
            <a:pPr lvl="1"/>
            <a:endParaRPr lang="en-US" dirty="0"/>
          </a:p>
          <a:p>
            <a:r>
              <a:rPr lang="en-US" dirty="0"/>
              <a:t>Programs search for plugins in pre-defined locations </a:t>
            </a:r>
          </a:p>
          <a:p>
            <a:pPr lvl="1"/>
            <a:r>
              <a:rPr lang="en-US" dirty="0"/>
              <a:t>If high-level API is used, a Qt class typically takes care of loading plugins</a:t>
            </a:r>
          </a:p>
          <a:p>
            <a:pPr lvl="1"/>
            <a:r>
              <a:rPr lang="en-US" dirty="0"/>
              <a:t>If low-level API is used, plugins are loaded by the developer </a:t>
            </a:r>
          </a:p>
        </p:txBody>
      </p:sp>
    </p:spTree>
    <p:extLst>
      <p:ext uri="{BB962C8B-B14F-4D97-AF65-F5344CB8AC3E}">
        <p14:creationId xmlns:p14="http://schemas.microsoft.com/office/powerpoint/2010/main" val="1987027130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240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Reply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methods of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QNetworkAccessManager</a:t>
            </a:r>
            <a:r>
              <a:rPr lang="en-US" dirty="0"/>
              <a:t> are all asynchronous</a:t>
            </a:r>
          </a:p>
          <a:p>
            <a:endParaRPr lang="en-US" dirty="0"/>
          </a:p>
          <a:p>
            <a:r>
              <a:rPr lang="en-US" dirty="0"/>
              <a:t>The result of the calls are instances of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QNetworkReply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r>
              <a:rPr lang="en-US" dirty="0"/>
              <a:t>The signals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QNetworkReply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::finished() </a:t>
            </a:r>
            <a:r>
              <a:rPr lang="en-US" dirty="0"/>
              <a:t>and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QNetworkAccessManager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::finished(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QNetworkReply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*) </a:t>
            </a:r>
            <a:r>
              <a:rPr lang="en-US" dirty="0"/>
              <a:t>tells you when the operation is done</a:t>
            </a:r>
          </a:p>
          <a:p>
            <a:endParaRPr lang="en-US" dirty="0"/>
          </a:p>
          <a:p>
            <a:r>
              <a:rPr lang="en-US" dirty="0"/>
              <a:t>The signal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downloadProgress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(qint64, qint64)</a:t>
            </a:r>
            <a:r>
              <a:rPr lang="en-US" dirty="0"/>
              <a:t> respectively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uploadProgress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informs you about progress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286945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241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Reply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Errors are signaled with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error(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NetworkError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/>
              <a:t> - a printable string may be obtained from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errorString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QNetworkReply</a:t>
            </a:r>
            <a:r>
              <a:rPr lang="en-US" dirty="0"/>
              <a:t> is a subclass of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QIODevice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>
                <a:cs typeface="Courier New" pitchFamily="49" charset="0"/>
              </a:rPr>
              <a:t>Uses sequential (rather than random) access</a:t>
            </a:r>
            <a:endParaRPr lang="en-US" dirty="0"/>
          </a:p>
          <a:p>
            <a:endParaRPr lang="en-US" dirty="0"/>
          </a:p>
          <a:p>
            <a:r>
              <a:rPr lang="en-US" dirty="0"/>
              <a:t>Note: : It is your responsibility to delete the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QNetworkReply</a:t>
            </a:r>
            <a:r>
              <a:rPr lang="en-US" dirty="0"/>
              <a:t> object</a:t>
            </a:r>
          </a:p>
          <a:p>
            <a:pPr lvl="1"/>
            <a:r>
              <a:rPr lang="en-US" dirty="0"/>
              <a:t>Do not delete in the slot (use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deleteLater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1948" y="5365598"/>
            <a:ext cx="44769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ex-multi-download</a:t>
            </a:r>
            <a:endParaRPr lang="fi-FI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539128287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242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Features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Network configurations (</a:t>
            </a:r>
            <a:r>
              <a:rPr lang="en-US" dirty="0" err="1">
                <a:latin typeface="Courier New"/>
                <a:cs typeface="Courier New"/>
              </a:rPr>
              <a:t>QNetworkConfiguration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May be set explicitly by the developer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WiFi</a:t>
            </a:r>
            <a:r>
              <a:rPr lang="en-US" dirty="0"/>
              <a:t>, CDMA, 4G, Ethernet, … </a:t>
            </a:r>
          </a:p>
          <a:p>
            <a:endParaRPr lang="en-US" dirty="0"/>
          </a:p>
          <a:p>
            <a:r>
              <a:rPr lang="en-US" dirty="0"/>
              <a:t>Cache (</a:t>
            </a:r>
            <a:r>
              <a:rPr lang="en-US" dirty="0" err="1">
                <a:latin typeface="Courier New"/>
                <a:cs typeface="Courier New"/>
              </a:rPr>
              <a:t>QAbstractNetworkCache</a:t>
            </a:r>
            <a:r>
              <a:rPr lang="en-US" dirty="0"/>
              <a:t>, </a:t>
            </a:r>
            <a:r>
              <a:rPr lang="en-US" dirty="0" err="1">
                <a:latin typeface="Courier New"/>
                <a:cs typeface="Courier New"/>
              </a:rPr>
              <a:t>QNetworkDiskCache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Allows storing data into any </a:t>
            </a:r>
            <a:r>
              <a:rPr lang="en-US" dirty="0" err="1">
                <a:latin typeface="Courier New"/>
                <a:cs typeface="Courier New"/>
              </a:rPr>
              <a:t>QIODevice</a:t>
            </a:r>
            <a:r>
              <a:rPr lang="en-US" dirty="0"/>
              <a:t> using streaming operators </a:t>
            </a:r>
          </a:p>
          <a:p>
            <a:pPr lvl="1"/>
            <a:r>
              <a:rPr lang="en-US" dirty="0"/>
              <a:t>Maximum size and cache load control may be set</a:t>
            </a:r>
          </a:p>
          <a:p>
            <a:endParaRPr lang="en-US" dirty="0"/>
          </a:p>
          <a:p>
            <a:r>
              <a:rPr lang="en-US" dirty="0"/>
              <a:t>Cookies (</a:t>
            </a:r>
            <a:r>
              <a:rPr lang="en-US" dirty="0" err="1">
                <a:latin typeface="Courier New"/>
                <a:cs typeface="Courier New"/>
              </a:rPr>
              <a:t>QNetworkCookieJar</a:t>
            </a:r>
            <a:r>
              <a:rPr lang="en-US" dirty="0"/>
              <a:t>, </a:t>
            </a:r>
            <a:r>
              <a:rPr lang="en-US" dirty="0" err="1">
                <a:latin typeface="Courier New"/>
                <a:cs typeface="Courier New"/>
              </a:rPr>
              <a:t>QNetworkCookie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Name, value, secure, domain (</a:t>
            </a:r>
            <a:r>
              <a:rPr lang="en-US" b="1" dirty="0"/>
              <a:t>./foo/bar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Proxy (</a:t>
            </a:r>
            <a:r>
              <a:rPr lang="en-US" dirty="0" err="1">
                <a:latin typeface="Courier New"/>
                <a:cs typeface="Courier New"/>
              </a:rPr>
              <a:t>QNetworkProxy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Type, host name, port, user, password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526430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243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Whenever authentication is required, a signal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QNetworkAccessManager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authenticationRequired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QNetworkReply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QAuthenticator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</a:t>
            </a:r>
            <a:r>
              <a:rPr lang="en-US" dirty="0"/>
              <a:t>emitted</a:t>
            </a:r>
          </a:p>
          <a:p>
            <a:pPr lvl="1"/>
            <a:r>
              <a:rPr lang="en-US" dirty="0"/>
              <a:t>Direct connection must be used (authentication credentials must be provided when the signal returns)</a:t>
            </a:r>
          </a:p>
          <a:p>
            <a:pPr lvl="1"/>
            <a:r>
              <a:rPr lang="en-US" dirty="0"/>
              <a:t>Credentials cached by the network access manager</a:t>
            </a:r>
          </a:p>
          <a:p>
            <a:endParaRPr lang="en-US" dirty="0"/>
          </a:p>
          <a:p>
            <a:r>
              <a:rPr lang="en-US" dirty="0"/>
              <a:t>Read the header information from the reply</a:t>
            </a:r>
          </a:p>
          <a:p>
            <a:endParaRPr lang="en-US" dirty="0"/>
          </a:p>
          <a:p>
            <a:r>
              <a:rPr lang="en-US" dirty="0"/>
              <a:t>Set user name and password in the authenticator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766869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244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Proxies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Proxies can be set up with the class </a:t>
            </a:r>
            <a:r>
              <a:rPr lang="en-US" dirty="0" err="1">
                <a:latin typeface="Courier New"/>
                <a:cs typeface="Courier New"/>
              </a:rPr>
              <a:t>QNetworkProxy</a:t>
            </a:r>
            <a:endParaRPr lang="en-US" dirty="0">
              <a:latin typeface="Courier New"/>
              <a:cs typeface="Courier New"/>
            </a:endParaRP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QNetworkProxy</a:t>
            </a:r>
            <a:r>
              <a:rPr lang="en-US" dirty="0"/>
              <a:t> is used to identify HTTP, FTP and SOCKS5 proxies</a:t>
            </a:r>
          </a:p>
          <a:p>
            <a:endParaRPr lang="en-US" dirty="0"/>
          </a:p>
          <a:p>
            <a:r>
              <a:rPr lang="en-US" dirty="0"/>
              <a:t>HTTP and FTP proxies can perform caching</a:t>
            </a:r>
          </a:p>
          <a:p>
            <a:endParaRPr lang="en-US" dirty="0"/>
          </a:p>
          <a:p>
            <a:r>
              <a:rPr lang="en-US" dirty="0"/>
              <a:t>To use a proxy:</a:t>
            </a:r>
          </a:p>
          <a:p>
            <a:pPr lvl="1"/>
            <a:r>
              <a:rPr lang="en-US" dirty="0"/>
              <a:t>Create a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QNetworkProxy</a:t>
            </a:r>
            <a:r>
              <a:rPr lang="en-US" dirty="0"/>
              <a:t> object and populate it with hostname, port, etc.</a:t>
            </a:r>
          </a:p>
          <a:p>
            <a:endParaRPr lang="en-US" dirty="0"/>
          </a:p>
          <a:p>
            <a:r>
              <a:rPr lang="en-US" dirty="0"/>
              <a:t>Assign the proxy globally with the static method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QNetworkProxy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setApplicationProxy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or just on one socket using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setProxy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05388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245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Customizing Proxies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Proxy factories are used to create policies for proxy use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QNetworkProxyFactory</a:t>
            </a:r>
            <a:r>
              <a:rPr lang="en-US" dirty="0"/>
              <a:t> supplies proxies based on queries for specific proxy types</a:t>
            </a:r>
          </a:p>
          <a:p>
            <a:endParaRPr lang="en-US" dirty="0"/>
          </a:p>
          <a:p>
            <a:r>
              <a:rPr lang="en-US" dirty="0"/>
              <a:t>Queries are encoded in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QNetworkProxyQuery</a:t>
            </a:r>
            <a:r>
              <a:rPr lang="en-US" dirty="0"/>
              <a:t> objects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proxyForQuery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is used to query the factory directly</a:t>
            </a:r>
          </a:p>
          <a:p>
            <a:endParaRPr lang="en-US" dirty="0"/>
          </a:p>
          <a:p>
            <a:r>
              <a:rPr lang="en-US" dirty="0"/>
              <a:t>To change the behavior, </a:t>
            </a:r>
            <a:r>
              <a:rPr lang="en-US" dirty="0" err="1"/>
              <a:t>reimplement</a:t>
            </a:r>
            <a:r>
              <a:rPr lang="en-US" dirty="0"/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queryProxy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endParaRPr lang="en-US" dirty="0"/>
          </a:p>
          <a:p>
            <a:endParaRPr lang="en-US" dirty="0"/>
          </a:p>
          <a:p>
            <a:r>
              <a:rPr lang="en-US" dirty="0"/>
              <a:t>To implement an application-wide policy with the factory, call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setApplicationProxyFactory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endParaRPr lang="en-US" dirty="0"/>
          </a:p>
          <a:p>
            <a:pPr lvl="1"/>
            <a:r>
              <a:rPr lang="en-US" dirty="0"/>
              <a:t>This overrides any proxy set with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QNetworkProxy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setApplicationProxy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endParaRPr lang="en-US" dirty="0"/>
          </a:p>
          <a:p>
            <a:pPr lvl="1"/>
            <a:r>
              <a:rPr lang="en-US" dirty="0"/>
              <a:t>Querying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QNetworkProxy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applicationProxy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dirty="0"/>
              <a:t>causes the factory to be queried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97542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246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Proxy Queries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Queries enable proxies to be selected based on key criteria:</a:t>
            </a:r>
          </a:p>
          <a:p>
            <a:r>
              <a:rPr lang="en-US" dirty="0"/>
              <a:t>The purpose of the proxy: TCP, UDP, TCP server, URL request</a:t>
            </a:r>
          </a:p>
          <a:p>
            <a:endParaRPr lang="en-US" dirty="0"/>
          </a:p>
          <a:p>
            <a:r>
              <a:rPr lang="en-US" dirty="0"/>
              <a:t>Local port, remote host and port</a:t>
            </a:r>
          </a:p>
          <a:p>
            <a:endParaRPr lang="en-US" dirty="0"/>
          </a:p>
          <a:p>
            <a:r>
              <a:rPr lang="en-US" dirty="0"/>
              <a:t>The protocol in use: such as HTTP or FTP</a:t>
            </a:r>
          </a:p>
          <a:p>
            <a:endParaRPr lang="en-US" dirty="0"/>
          </a:p>
          <a:p>
            <a:r>
              <a:rPr lang="en-US" dirty="0"/>
              <a:t>The URL being requested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085045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247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Cookie management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QNetworkCookieJar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Not persistent</a:t>
            </a:r>
          </a:p>
          <a:p>
            <a:r>
              <a:rPr lang="en-US" dirty="0"/>
              <a:t>Cookies are managed by two virtual functions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cookiesForUrl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/>
              <a:t>– returns cookies to be added to, when a request is sent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setCookiesFromUrl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dirty="0"/>
              <a:t>Cookies domain and path must match the reply’s</a:t>
            </a:r>
          </a:p>
          <a:p>
            <a:pPr lvl="1"/>
            <a:r>
              <a:rPr lang="en-US" dirty="0"/>
              <a:t>Re-implement to enhance the security policy 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QNetworkCookie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Hold a cookie, received from the network </a:t>
            </a:r>
          </a:p>
          <a:p>
            <a:pPr lvl="1"/>
            <a:r>
              <a:rPr lang="en-US" dirty="0"/>
              <a:t>Name and value</a:t>
            </a:r>
          </a:p>
          <a:p>
            <a:pPr lvl="1"/>
            <a:r>
              <a:rPr lang="en-US" dirty="0"/>
              <a:t>Path and domain </a:t>
            </a:r>
          </a:p>
          <a:p>
            <a:pPr lvl="1"/>
            <a:r>
              <a:rPr lang="en-US" dirty="0"/>
              <a:t>Expiration date, by default a session cookie </a:t>
            </a:r>
          </a:p>
          <a:p>
            <a:pPr lvl="1"/>
            <a:r>
              <a:rPr lang="en-US" dirty="0"/>
              <a:t>Secure flag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583748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248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web sockets API differs from TCP socket API?</a:t>
            </a:r>
          </a:p>
          <a:p>
            <a:r>
              <a:rPr lang="en-US" dirty="0"/>
              <a:t>What options exist for reading/writing data using sockets?</a:t>
            </a:r>
          </a:p>
          <a:p>
            <a:r>
              <a:rPr lang="en-US" dirty="0"/>
              <a:t>What should be taken when using sockets in a multi-threaded program?</a:t>
            </a:r>
          </a:p>
          <a:p>
            <a:r>
              <a:rPr lang="en-US" dirty="0"/>
              <a:t>How can you make REST API requests?</a:t>
            </a:r>
          </a:p>
          <a:p>
            <a:r>
              <a:rPr lang="en-US" dirty="0"/>
              <a:t>Would it make sense to handle network access manager requests in separate threads to keep the GUI thread responsive?</a:t>
            </a:r>
          </a:p>
          <a:p>
            <a:r>
              <a:rPr lang="en-US" dirty="0"/>
              <a:t>Is there anything in common between a TCP socket and network reply?</a:t>
            </a:r>
          </a:p>
          <a:p>
            <a:r>
              <a:rPr lang="en-US" dirty="0"/>
              <a:t>How cookies are managed in Qt?</a:t>
            </a:r>
          </a:p>
        </p:txBody>
      </p:sp>
    </p:spTree>
    <p:extLst>
      <p:ext uri="{BB962C8B-B14F-4D97-AF65-F5344CB8AC3E}">
        <p14:creationId xmlns:p14="http://schemas.microsoft.com/office/powerpoint/2010/main" val="2699300349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249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network module provides several classes for networking</a:t>
            </a:r>
          </a:p>
          <a:p>
            <a:pPr lvl="1"/>
            <a:r>
              <a:rPr lang="en-US" dirty="0"/>
              <a:t>UDP socket classes</a:t>
            </a:r>
          </a:p>
          <a:p>
            <a:pPr lvl="1"/>
            <a:r>
              <a:rPr lang="en-US" dirty="0"/>
              <a:t>TCP sockets</a:t>
            </a:r>
          </a:p>
          <a:p>
            <a:pPr lvl="1"/>
            <a:r>
              <a:rPr lang="en-US" dirty="0"/>
              <a:t>SSL sockets</a:t>
            </a:r>
          </a:p>
          <a:p>
            <a:pPr lvl="1"/>
            <a:r>
              <a:rPr lang="en-US" dirty="0"/>
              <a:t>Host name resolving services</a:t>
            </a:r>
          </a:p>
          <a:p>
            <a:endParaRPr lang="en-US" dirty="0"/>
          </a:p>
          <a:p>
            <a:r>
              <a:rPr lang="en-US" dirty="0"/>
              <a:t>For HTTP and FTP networking, use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QNetworkAccessManager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QHttp</a:t>
            </a:r>
            <a:r>
              <a:rPr lang="en-US" dirty="0"/>
              <a:t> and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QFtp</a:t>
            </a:r>
            <a:r>
              <a:rPr lang="en-US" dirty="0"/>
              <a:t> still work in Qt5 as an add-on module, so your old programs do not need re-implementation</a:t>
            </a:r>
          </a:p>
          <a:p>
            <a:endParaRPr lang="en-US" dirty="0"/>
          </a:p>
          <a:p>
            <a:r>
              <a:rPr lang="en-US" dirty="0"/>
              <a:t>Network access manager provides classes for making any kind of a network request and handling any kind of a network reply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428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– Custom Plugin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4" y="1370838"/>
            <a:ext cx="4076000" cy="3784985"/>
          </a:xfrm>
        </p:spPr>
        <p:txBody>
          <a:bodyPr/>
          <a:lstStyle/>
          <a:p>
            <a:r>
              <a:rPr lang="en-US" dirty="0"/>
              <a:t>Define a custom interface</a:t>
            </a:r>
          </a:p>
          <a:p>
            <a:endParaRPr lang="en-US" dirty="0"/>
          </a:p>
          <a:p>
            <a:r>
              <a:rPr lang="en-US" dirty="0"/>
              <a:t>Implement one or more plugins, implementing the interface</a:t>
            </a:r>
          </a:p>
          <a:p>
            <a:endParaRPr lang="en-US" dirty="0"/>
          </a:p>
          <a:p>
            <a:r>
              <a:rPr lang="en-US" dirty="0"/>
              <a:t>Complete the skeleton program, loading the plugin</a:t>
            </a:r>
          </a:p>
          <a:p>
            <a:endParaRPr lang="en-US" dirty="0"/>
          </a:p>
          <a:p>
            <a:r>
              <a:rPr lang="en-US" dirty="0"/>
              <a:t>Further implementation details in </a:t>
            </a:r>
            <a:r>
              <a:rPr lang="en-US" dirty="0" err="1"/>
              <a:t>readme.txt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lab-plugins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4133" y="878192"/>
            <a:ext cx="4700051" cy="3628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972597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37909" y="2485184"/>
            <a:ext cx="8668182" cy="561629"/>
          </a:xfrm>
        </p:spPr>
        <p:txBody>
          <a:bodyPr/>
          <a:lstStyle/>
          <a:p>
            <a:r>
              <a:rPr lang="en-GB" dirty="0"/>
              <a:t>Network Authorization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96099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251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Authorization Flow 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656936340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252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Authorization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Secure authorization for online and HTTP services </a:t>
            </a:r>
          </a:p>
          <a:p>
            <a:pPr lvl="1"/>
            <a:r>
              <a:rPr lang="en-US" dirty="0"/>
              <a:t>No credentials sent to untrusted services </a:t>
            </a:r>
          </a:p>
          <a:p>
            <a:pPr lvl="1"/>
            <a:r>
              <a:rPr lang="en-US" dirty="0"/>
              <a:t>Authorization based on trusted authorization services </a:t>
            </a:r>
          </a:p>
          <a:p>
            <a:endParaRPr lang="en-US" dirty="0"/>
          </a:p>
          <a:p>
            <a:r>
              <a:rPr lang="en-US" dirty="0"/>
              <a:t>Supports OAuth1 and OAuth2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729309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18EC57-A08A-5B47-A1BE-AB2E2EF5E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Authorization Code Flow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4824CD-7569-8841-BA3A-8231BD1452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Access (or denies) client’s access to the resource </a:t>
            </a:r>
          </a:p>
          <a:p>
            <a:pPr lvl="1"/>
            <a:r>
              <a:rPr lang="en-US" dirty="0">
                <a:hlinkClick r:id="rId2"/>
              </a:rPr>
              <a:t>https://tools.ietf.org/html/rfc6749#section-4.1</a:t>
            </a:r>
            <a:endParaRPr lang="en-US" dirty="0"/>
          </a:p>
          <a:p>
            <a:pPr lvl="1"/>
            <a:r>
              <a:rPr lang="en-US" dirty="0"/>
              <a:t>As a result, the client will be given an access token </a:t>
            </a:r>
          </a:p>
          <a:p>
            <a:r>
              <a:rPr lang="fi-FI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QOAuth2AuthorizationCodeFlow</a:t>
            </a:r>
            <a:r>
              <a:rPr lang="fi-FI" sz="1800" dirty="0">
                <a:cs typeface="Courier New" panose="02070309020205020404" pitchFamily="49" charset="0"/>
              </a:rPr>
              <a:t> manages </a:t>
            </a:r>
            <a:r>
              <a:rPr lang="en-US" sz="1800" dirty="0">
                <a:cs typeface="Courier New" panose="02070309020205020404" pitchFamily="49" charset="0"/>
              </a:rPr>
              <a:t>the flow 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Authorization request replies handled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QOAuthHttpServerReplyHandler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DD71537-69ED-9A45-8515-A01B3C0F7D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Create the flow object</a:t>
            </a:r>
          </a:p>
          <a:p>
            <a:r>
              <a:rPr lang="en-US" dirty="0"/>
              <a:t>Start the flow</a:t>
            </a:r>
          </a:p>
          <a:p>
            <a:pPr lvl="1"/>
            <a:r>
              <a:rPr lang="en-US" dirty="0"/>
              <a:t>Call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flow.grant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/>
              <a:t>Notify, if status changes to Granted</a:t>
            </a:r>
          </a:p>
          <a:p>
            <a:r>
              <a:rPr lang="en-US" dirty="0"/>
              <a:t>Read the data with get()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flow.get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https://oauth/...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9AD549A-3A21-DD42-8952-D18B601B0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0343FF-DA7F-1049-808B-F20689ECB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920935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254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Authorization Code Flow 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291BA5E-3942-2649-B4A4-BEA7E78BFE71}"/>
              </a:ext>
            </a:extLst>
          </p:cNvPr>
          <p:cNvSpPr txBox="1">
            <a:spLocks noChangeArrowheads="1"/>
          </p:cNvSpPr>
          <p:nvPr/>
        </p:nvSpPr>
        <p:spPr>
          <a:xfrm>
            <a:off x="365331" y="1076370"/>
            <a:ext cx="8434112" cy="40075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  <a:effectLst/>
        </p:spPr>
        <p:txBody>
          <a:bodyPr lIns="117226" tIns="58613" rIns="117226" bIns="58613"/>
          <a:lstStyle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lang="en-US" sz="1800" dirty="0" smtClean="0">
                <a:solidFill>
                  <a:srgbClr val="808000"/>
                </a:solidFill>
                <a:latin typeface="Arial" charset="0"/>
                <a:cs typeface="Arial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dirty="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QOAuth2AuthorizationCodeFlow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oauth2;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replyHandler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QOAuthHttpServerReplyHandler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1337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fi-FI" sz="1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oauth2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setReplyHandler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replyHandler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fi-FI" sz="1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oauth2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setClientIdentifier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clientIdentifier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oauth2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setAuthorizationUrl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QUrl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www.reddit.com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/v1/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authorize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)); </a:t>
            </a:r>
            <a:r>
              <a:rPr lang="fi-FI" sz="1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oauth2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setAccessTokenUrl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QUrl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://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www.reddit.com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/v1/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access_token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)); </a:t>
            </a:r>
            <a:r>
              <a:rPr lang="fi-FI" sz="1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oauth2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dirty="0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setScope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identity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b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fi-FI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connect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fi-FI" sz="1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oauth2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QOAuth2AuthorizationCodeFlow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statusChanged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[=]( </a:t>
            </a:r>
          </a:p>
          <a:p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QAbstractOAuth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>
                <a:solidFill>
                  <a:srgbClr val="092E6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QAbstractOAuth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Granted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emit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authenticated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access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granted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  <a:r>
              <a:rPr lang="fi-FI" sz="1200" dirty="0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endParaRPr lang="fi-FI" sz="1200" dirty="0">
              <a:solidFill>
                <a:srgbClr val="800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QNetworkReply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fi-FI" sz="12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ServiceWrapper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requestData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{ </a:t>
            </a:r>
          </a:p>
          <a:p>
            <a:r>
              <a:rPr lang="fi-FI" sz="1200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qDebug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&lt;&lt;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fi-FI" sz="1200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Getting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data..."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i-FI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fi-FI" sz="1200" dirty="0">
                <a:solidFill>
                  <a:srgbClr val="C0C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200" dirty="0">
                <a:solidFill>
                  <a:srgbClr val="8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oauth2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i-FI" sz="1200" i="1" dirty="0">
                <a:solidFill>
                  <a:srgbClr val="00677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i-FI" sz="1200" dirty="0" err="1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serviceUrl</a:t>
            </a:r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fi-FI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endParaRPr lang="en-US" sz="1200" dirty="0">
              <a:latin typeface="Courier New" panose="02070309020205020404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288905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255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Network authorization allows authorized access to online services</a:t>
            </a:r>
          </a:p>
          <a:p>
            <a:endParaRPr lang="en-US" dirty="0"/>
          </a:p>
          <a:p>
            <a:r>
              <a:rPr lang="en-US" dirty="0"/>
              <a:t>Authorization, provided by a trusted authorization service</a:t>
            </a:r>
          </a:p>
          <a:p>
            <a:endParaRPr lang="en-US" dirty="0"/>
          </a:p>
          <a:p>
            <a:r>
              <a:rPr lang="fi-FI" dirty="0">
                <a:latin typeface="Courier New" panose="02070309020205020404" pitchFamily="49" charset="0"/>
                <a:cs typeface="Courier New" panose="02070309020205020404" pitchFamily="49" charset="0"/>
              </a:rPr>
              <a:t>QOAuth2AuthorizationCodeFlow </a:t>
            </a:r>
            <a:r>
              <a:rPr lang="fi-FI" dirty="0" err="1">
                <a:cs typeface="Courier New" panose="02070309020205020404" pitchFamily="49" charset="0"/>
              </a:rPr>
              <a:t>abstracts</a:t>
            </a:r>
            <a:r>
              <a:rPr lang="fi-FI" dirty="0">
                <a:cs typeface="Courier New" panose="02070309020205020404" pitchFamily="49" charset="0"/>
              </a:rPr>
              <a:t> </a:t>
            </a:r>
            <a:r>
              <a:rPr lang="fi-FI" dirty="0" err="1">
                <a:cs typeface="Courier New" panose="02070309020205020404" pitchFamily="49" charset="0"/>
              </a:rPr>
              <a:t>the</a:t>
            </a:r>
            <a:r>
              <a:rPr lang="fi-FI" dirty="0">
                <a:cs typeface="Courier New" panose="02070309020205020404" pitchFamily="49" charset="0"/>
              </a:rPr>
              <a:t> </a:t>
            </a:r>
            <a:r>
              <a:rPr lang="fi-FI" dirty="0" err="1">
                <a:cs typeface="Courier New" panose="02070309020205020404" pitchFamily="49" charset="0"/>
              </a:rPr>
              <a:t>authorization</a:t>
            </a:r>
            <a:r>
              <a:rPr lang="fi-FI" dirty="0">
                <a:cs typeface="Courier New" panose="02070309020205020404" pitchFamily="49" charset="0"/>
              </a:rPr>
              <a:t> </a:t>
            </a:r>
            <a:r>
              <a:rPr lang="fi-FI" dirty="0" err="1">
                <a:cs typeface="Courier New" panose="02070309020205020404" pitchFamily="49" charset="0"/>
              </a:rPr>
              <a:t>flow</a:t>
            </a:r>
            <a:r>
              <a:rPr lang="fi-FI" dirty="0">
                <a:cs typeface="Courier New" panose="02070309020205020404" pitchFamily="49" charset="0"/>
              </a:rPr>
              <a:t> </a:t>
            </a:r>
            <a:r>
              <a:rPr lang="fi-FI" dirty="0" err="1">
                <a:cs typeface="Courier New" panose="02070309020205020404" pitchFamily="49" charset="0"/>
              </a:rPr>
              <a:t>from</a:t>
            </a:r>
            <a:r>
              <a:rPr lang="fi-FI" dirty="0">
                <a:cs typeface="Courier New" panose="02070309020205020404" pitchFamily="49" charset="0"/>
              </a:rPr>
              <a:t> </a:t>
            </a:r>
            <a:r>
              <a:rPr lang="fi-FI" dirty="0" err="1">
                <a:cs typeface="Courier New" panose="02070309020205020404" pitchFamily="49" charset="0"/>
              </a:rPr>
              <a:t>the</a:t>
            </a:r>
            <a:r>
              <a:rPr lang="fi-FI" dirty="0">
                <a:cs typeface="Courier New" panose="02070309020205020404" pitchFamily="49" charset="0"/>
              </a:rPr>
              <a:t> </a:t>
            </a:r>
            <a:r>
              <a:rPr lang="fi-FI" dirty="0" err="1">
                <a:cs typeface="Courier New" panose="02070309020205020404" pitchFamily="49" charset="0"/>
              </a:rPr>
              <a:t>developer</a:t>
            </a:r>
            <a:r>
              <a:rPr lang="fi-FI" dirty="0">
                <a:cs typeface="Courier New" panose="02070309020205020404" pitchFamily="49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231109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WebEngine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558684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257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</a:t>
            </a:r>
            <a:r>
              <a:rPr lang="en-US" dirty="0" err="1"/>
              <a:t>WebEngine</a:t>
            </a:r>
            <a:r>
              <a:rPr lang="en-US" dirty="0"/>
              <a:t> Widgets</a:t>
            </a:r>
          </a:p>
          <a:p>
            <a:r>
              <a:rPr lang="en-US" dirty="0"/>
              <a:t>Handling Asynchronous Functions </a:t>
            </a:r>
          </a:p>
          <a:p>
            <a:r>
              <a:rPr lang="en-US" dirty="0"/>
              <a:t>Exposing Qt objects to JavaScript Engine	</a:t>
            </a:r>
          </a:p>
        </p:txBody>
      </p:sp>
    </p:spTree>
    <p:extLst>
      <p:ext uri="{BB962C8B-B14F-4D97-AF65-F5344CB8AC3E}">
        <p14:creationId xmlns:p14="http://schemas.microsoft.com/office/powerpoint/2010/main" val="1087095039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258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…the overall class hierarchy of Qt </a:t>
            </a:r>
            <a:r>
              <a:rPr lang="en-US" dirty="0" err="1"/>
              <a:t>WebEngine</a:t>
            </a:r>
            <a:r>
              <a:rPr lang="en-US" dirty="0"/>
              <a:t> classes</a:t>
            </a:r>
          </a:p>
          <a:p>
            <a:r>
              <a:rPr lang="en-US" dirty="0"/>
              <a:t>…asynchronous nature of some </a:t>
            </a:r>
            <a:r>
              <a:rPr lang="en-US" dirty="0" err="1"/>
              <a:t>WebEngine</a:t>
            </a:r>
            <a:r>
              <a:rPr lang="en-US" dirty="0"/>
              <a:t> APIs</a:t>
            </a:r>
          </a:p>
          <a:p>
            <a:r>
              <a:rPr lang="en-US" dirty="0"/>
              <a:t>…how to use Qt objects APIs in </a:t>
            </a:r>
            <a:r>
              <a:rPr lang="en-US" dirty="0" err="1"/>
              <a:t>WebEngine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894356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</a:t>
            </a:r>
            <a:r>
              <a:rPr lang="en-US" dirty="0" err="1"/>
              <a:t>WebEngine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Provides a browser engine and web content interactions both in C++ and QML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Based on Google’s Chromium project 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Qt also has Qt WebView module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Provides browser functionality in QML using native APIs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In mobile platforms, especially in iOS 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Chromium project </a:t>
            </a:r>
          </a:p>
          <a:p>
            <a:pPr lvl="1"/>
            <a:r>
              <a:rPr lang="en-US" dirty="0"/>
              <a:t>Cross-platform focus</a:t>
            </a:r>
          </a:p>
          <a:p>
            <a:pPr lvl="1"/>
            <a:r>
              <a:rPr lang="en-US" dirty="0"/>
              <a:t>Provides browser on all major desktop platforms and Android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259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1AF634-FBC9-464C-95D2-211300BFD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715" y="1884740"/>
            <a:ext cx="4829347" cy="275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2322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Qt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682764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</a:t>
            </a:r>
            <a:r>
              <a:rPr lang="en-US" dirty="0" err="1"/>
              <a:t>WebEngine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Essential features in addition to web rendering</a:t>
            </a:r>
          </a:p>
          <a:p>
            <a:pPr lvl="1"/>
            <a:r>
              <a:rPr lang="en-US" dirty="0"/>
              <a:t>JS execution</a:t>
            </a:r>
          </a:p>
          <a:p>
            <a:pPr lvl="1"/>
            <a:r>
              <a:rPr lang="en-US" dirty="0"/>
              <a:t>Page conversion to HTML or to the plain text, print to PDF</a:t>
            </a:r>
          </a:p>
          <a:p>
            <a:pPr lvl="1"/>
            <a:r>
              <a:rPr lang="en-US" dirty="0"/>
              <a:t>Storage, cache, and cookie management</a:t>
            </a:r>
          </a:p>
          <a:p>
            <a:pPr lvl="1"/>
            <a:r>
              <a:rPr lang="en-US" dirty="0"/>
              <a:t>Navigation history</a:t>
            </a:r>
          </a:p>
          <a:p>
            <a:pPr lvl="1"/>
            <a:r>
              <a:rPr lang="en-US" dirty="0"/>
              <a:t>Page manipulation with script injection </a:t>
            </a:r>
          </a:p>
          <a:p>
            <a:pPr lvl="1"/>
            <a:r>
              <a:rPr lang="en-US" dirty="0"/>
              <a:t>Exposing Qt objects to JavaScript engine </a:t>
            </a:r>
          </a:p>
          <a:p>
            <a:pPr lvl="1"/>
            <a:r>
              <a:rPr lang="en-US" dirty="0"/>
              <a:t>HTML5 DRM </a:t>
            </a:r>
            <a:r>
              <a:rPr lang="mr-IN" dirty="0"/>
              <a:t>–</a:t>
            </a:r>
            <a:r>
              <a:rPr lang="en-US" dirty="0"/>
              <a:t>Google </a:t>
            </a:r>
            <a:r>
              <a:rPr lang="en-US" dirty="0" err="1"/>
              <a:t>Widevine</a:t>
            </a:r>
            <a:r>
              <a:rPr lang="en-US" dirty="0"/>
              <a:t> </a:t>
            </a:r>
          </a:p>
          <a:p>
            <a:pPr marL="541338" lvl="2"/>
            <a:r>
              <a:rPr lang="en-US" dirty="0"/>
              <a:t>HTTP/2 Protocol</a:t>
            </a:r>
          </a:p>
          <a:p>
            <a:pPr marL="541338" lvl="2"/>
            <a:r>
              <a:rPr lang="en-US" dirty="0"/>
              <a:t>Native Chromium </a:t>
            </a:r>
            <a:r>
              <a:rPr lang="en-US" dirty="0" err="1"/>
              <a:t>Audio&amp;Video</a:t>
            </a:r>
            <a:r>
              <a:rPr lang="en-US" dirty="0"/>
              <a:t> codecs; WebRTC; 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7594038-19F3-8B4C-8694-BE32ED40F7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GUI process separated from the </a:t>
            </a:r>
            <a:r>
              <a:rPr lang="en-US" dirty="0" err="1"/>
              <a:t>WebEngine</a:t>
            </a:r>
            <a:r>
              <a:rPr lang="en-US" dirty="0"/>
              <a:t> process, taking care of page rendering and JS execution</a:t>
            </a:r>
          </a:p>
          <a:p>
            <a:pPr lvl="1"/>
            <a:r>
              <a:rPr lang="en-US" dirty="0"/>
              <a:t>Functions, resulting in inter-process communication, are asynchronous by nature</a:t>
            </a:r>
          </a:p>
          <a:p>
            <a:pPr lvl="1"/>
            <a:endParaRPr lang="en-US" dirty="0"/>
          </a:p>
          <a:p>
            <a:r>
              <a:rPr lang="en-US" dirty="0"/>
              <a:t>Note that </a:t>
            </a:r>
            <a:r>
              <a:rPr lang="en-US" dirty="0" err="1"/>
              <a:t>WebEngine</a:t>
            </a:r>
            <a:r>
              <a:rPr lang="en-US" dirty="0"/>
              <a:t> Widgets use Qt Quick scene graph for composing page elements</a:t>
            </a:r>
          </a:p>
          <a:p>
            <a:pPr lvl="1"/>
            <a:r>
              <a:rPr lang="en-US" dirty="0"/>
              <a:t>Widgets rendering requires the scene graph rendering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865606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A7032AC-F79A-0B41-A122-9278AE5FD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673" y="406289"/>
            <a:ext cx="6815485" cy="4651412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261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7909" y="406289"/>
            <a:ext cx="2153651" cy="778533"/>
          </a:xfrm>
        </p:spPr>
        <p:txBody>
          <a:bodyPr/>
          <a:lstStyle/>
          <a:p>
            <a:r>
              <a:rPr lang="en-US" dirty="0"/>
              <a:t>Qt </a:t>
            </a:r>
            <a:r>
              <a:rPr lang="en-US" dirty="0" err="1"/>
              <a:t>WebEngine</a:t>
            </a:r>
            <a:r>
              <a:rPr lang="en-US" dirty="0"/>
              <a:t> Widgets</a:t>
            </a:r>
          </a:p>
        </p:txBody>
      </p:sp>
    </p:spTree>
    <p:extLst>
      <p:ext uri="{BB962C8B-B14F-4D97-AF65-F5344CB8AC3E}">
        <p14:creationId xmlns:p14="http://schemas.microsoft.com/office/powerpoint/2010/main" val="699758854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262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QWebEngineView</a:t>
            </a:r>
            <a:r>
              <a:rPr lang="en-US" dirty="0"/>
              <a:t> and </a:t>
            </a:r>
            <a:r>
              <a:rPr lang="en-US" dirty="0" err="1"/>
              <a:t>QWebEnginePage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>
                <a:latin typeface="Courier New"/>
                <a:cs typeface="Courier New"/>
              </a:rPr>
              <a:t>QWebEngineView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Allows editing and viewing web content </a:t>
            </a:r>
          </a:p>
          <a:p>
            <a:pPr lvl="1"/>
            <a:r>
              <a:rPr lang="en-US" dirty="0"/>
              <a:t>Functions: </a:t>
            </a:r>
            <a:r>
              <a:rPr lang="en-US" dirty="0">
                <a:latin typeface="Courier New"/>
                <a:cs typeface="Courier New"/>
              </a:rPr>
              <a:t>load(), </a:t>
            </a:r>
            <a:r>
              <a:rPr lang="en-US" dirty="0" err="1">
                <a:latin typeface="Courier New"/>
                <a:cs typeface="Courier New"/>
              </a:rPr>
              <a:t>setUrl</a:t>
            </a:r>
            <a:r>
              <a:rPr lang="en-US" dirty="0">
                <a:latin typeface="Courier New"/>
                <a:cs typeface="Courier New"/>
              </a:rPr>
              <a:t>(), </a:t>
            </a:r>
            <a:r>
              <a:rPr lang="en-US" dirty="0" err="1">
                <a:latin typeface="Courier New"/>
                <a:cs typeface="Courier New"/>
              </a:rPr>
              <a:t>setHtml</a:t>
            </a:r>
            <a:r>
              <a:rPr lang="en-US" dirty="0">
                <a:latin typeface="Courier New"/>
                <a:cs typeface="Courier New"/>
              </a:rPr>
              <a:t>(), </a:t>
            </a:r>
            <a:r>
              <a:rPr lang="en-US" dirty="0" err="1">
                <a:latin typeface="Courier New"/>
                <a:cs typeface="Courier New"/>
              </a:rPr>
              <a:t>setContent</a:t>
            </a:r>
            <a:r>
              <a:rPr lang="en-US" dirty="0">
                <a:latin typeface="Courier New"/>
                <a:cs typeface="Courier New"/>
              </a:rPr>
              <a:t>(), </a:t>
            </a:r>
            <a:r>
              <a:rPr lang="en-US" dirty="0" err="1">
                <a:latin typeface="Courier New"/>
                <a:cs typeface="Courier New"/>
              </a:rPr>
              <a:t>setPage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r>
              <a:rPr lang="en-US" dirty="0"/>
              <a:t>Window management: </a:t>
            </a:r>
            <a:r>
              <a:rPr lang="en-US" dirty="0" err="1">
                <a:latin typeface="Courier New"/>
                <a:cs typeface="Courier New"/>
              </a:rPr>
              <a:t>createWindow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– called, when a new window requested in JavaScript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>
              <a:latin typeface="Courier New"/>
              <a:cs typeface="Courier New"/>
            </a:endParaRPr>
          </a:p>
          <a:p>
            <a:r>
              <a:rPr lang="en-US" dirty="0" err="1">
                <a:latin typeface="Courier New"/>
                <a:cs typeface="Courier New"/>
              </a:rPr>
              <a:t>QWebEnginePage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Run JavaScript: </a:t>
            </a:r>
            <a:r>
              <a:rPr lang="en-US" dirty="0" err="1">
                <a:latin typeface="Courier New"/>
                <a:cs typeface="Courier New"/>
              </a:rPr>
              <a:t>runJavaScript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r>
              <a:rPr lang="en-US" dirty="0"/>
              <a:t>Manage permissions: </a:t>
            </a:r>
            <a:r>
              <a:rPr lang="en-US" dirty="0" err="1">
                <a:latin typeface="Courier New"/>
                <a:cs typeface="Courier New"/>
              </a:rPr>
              <a:t>setFeaturePermission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r>
              <a:rPr lang="en-US" dirty="0"/>
              <a:t>Trigger action: cut, paste, reload and bypass cache, redo, undo </a:t>
            </a:r>
          </a:p>
          <a:p>
            <a:pPr lvl="1"/>
            <a:r>
              <a:rPr lang="en-US" dirty="0"/>
              <a:t>Authentication: </a:t>
            </a:r>
            <a:r>
              <a:rPr lang="en-US" dirty="0" err="1">
                <a:latin typeface="Courier New"/>
                <a:cs typeface="Courier New"/>
              </a:rPr>
              <a:t>authenticationRequired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r>
              <a:rPr lang="en-US" dirty="0"/>
              <a:t>Each page belongs to a profile with shared settings </a:t>
            </a:r>
          </a:p>
          <a:p>
            <a:pPr lvl="1"/>
            <a:r>
              <a:rPr lang="en-US" dirty="0"/>
              <a:t>Profile may be page-dedicated to allow private browsing 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39552" y="2425510"/>
            <a:ext cx="8147248" cy="6684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lang="en-US" sz="1800" dirty="0" smtClean="0">
                <a:solidFill>
                  <a:srgbClr val="808000"/>
                </a:solidFill>
                <a:latin typeface="Arial" charset="0"/>
                <a:cs typeface="Arial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dirty="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QWebEngineView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*view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QWebEngineView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parentObject</a:t>
            </a:r>
            <a:r>
              <a:rPr lang="en-US" sz="1200" dirty="0">
                <a:latin typeface="Courier New"/>
                <a:cs typeface="Courier New"/>
              </a:rPr>
              <a:t>); </a:t>
            </a:r>
          </a:p>
          <a:p>
            <a:r>
              <a:rPr lang="en-US" sz="1200" dirty="0">
                <a:latin typeface="Courier New"/>
                <a:cs typeface="Courier New"/>
              </a:rPr>
              <a:t>view-&gt;load(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QUrl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"http://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www.qt.io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/"</a:t>
            </a:r>
            <a:r>
              <a:rPr lang="en-US" sz="1200" dirty="0">
                <a:latin typeface="Courier New"/>
                <a:cs typeface="Courier New"/>
              </a:rPr>
              <a:t>)); </a:t>
            </a:r>
          </a:p>
          <a:p>
            <a:r>
              <a:rPr lang="en-US" sz="1200" dirty="0">
                <a:latin typeface="Courier New"/>
                <a:cs typeface="Courier New"/>
              </a:rPr>
              <a:t>view-&gt;show(); </a:t>
            </a:r>
            <a:br>
              <a:rPr lang="en-US" sz="1200" dirty="0">
                <a:latin typeface="Courier New"/>
                <a:cs typeface="Courier New"/>
              </a:rPr>
            </a:br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95740008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263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Essential Classes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/>
                <a:cs typeface="Courier New"/>
              </a:rPr>
              <a:t>QWebEngineSettings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Font settings</a:t>
            </a:r>
          </a:p>
          <a:p>
            <a:pPr lvl="1"/>
            <a:r>
              <a:rPr lang="en-US" dirty="0"/>
              <a:t>Web attributes: auto load images, JS enabled, local storage enabled, JS can open windows</a:t>
            </a:r>
          </a:p>
          <a:p>
            <a:r>
              <a:rPr lang="en-US" dirty="0" err="1">
                <a:latin typeface="Courier New"/>
                <a:cs typeface="Courier New"/>
              </a:rPr>
              <a:t>QWebEngineHistory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Stores the navigation history in history items</a:t>
            </a:r>
          </a:p>
          <a:p>
            <a:pPr lvl="1"/>
            <a:r>
              <a:rPr lang="en-US" dirty="0"/>
              <a:t>Items may be accessed using </a:t>
            </a:r>
            <a:r>
              <a:rPr lang="en-US" dirty="0" err="1"/>
              <a:t>currentItem</a:t>
            </a:r>
            <a:r>
              <a:rPr lang="en-US" dirty="0"/>
              <a:t>(), </a:t>
            </a:r>
            <a:r>
              <a:rPr lang="en-US" dirty="0" err="1"/>
              <a:t>backItems</a:t>
            </a:r>
            <a:r>
              <a:rPr lang="en-US" dirty="0"/>
              <a:t>(), </a:t>
            </a:r>
            <a:r>
              <a:rPr lang="en-US" dirty="0" err="1"/>
              <a:t>forwardItems</a:t>
            </a:r>
            <a:r>
              <a:rPr lang="en-US" dirty="0"/>
              <a:t>()</a:t>
            </a:r>
          </a:p>
          <a:p>
            <a:r>
              <a:rPr lang="en-US" dirty="0" err="1">
                <a:latin typeface="Courier New"/>
                <a:cs typeface="Courier New"/>
              </a:rPr>
              <a:t>QWebEngineProfile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Profile shared by multiple pages</a:t>
            </a:r>
          </a:p>
          <a:p>
            <a:pPr lvl="1"/>
            <a:r>
              <a:rPr lang="en-US" dirty="0"/>
              <a:t>Access to settings</a:t>
            </a:r>
          </a:p>
          <a:p>
            <a:pPr lvl="1"/>
            <a:r>
              <a:rPr lang="en-US" dirty="0"/>
              <a:t>Storage path, cache path management</a:t>
            </a:r>
          </a:p>
          <a:p>
            <a:pPr lvl="1"/>
            <a:r>
              <a:rPr lang="en-US" dirty="0"/>
              <a:t>Cache types: memory or disk</a:t>
            </a:r>
          </a:p>
          <a:p>
            <a:r>
              <a:rPr lang="en-US" dirty="0" err="1">
                <a:latin typeface="Courier New"/>
                <a:cs typeface="Courier New"/>
              </a:rPr>
              <a:t>QWebChannel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Used to expose </a:t>
            </a:r>
            <a:r>
              <a:rPr lang="en-US" dirty="0" err="1">
                <a:latin typeface="Courier New"/>
                <a:cs typeface="Courier New"/>
              </a:rPr>
              <a:t>QObjects</a:t>
            </a:r>
            <a:r>
              <a:rPr lang="en-US" dirty="0"/>
              <a:t> to HTML clients</a:t>
            </a:r>
          </a:p>
        </p:txBody>
      </p:sp>
    </p:spTree>
    <p:extLst>
      <p:ext uri="{BB962C8B-B14F-4D97-AF65-F5344CB8AC3E}">
        <p14:creationId xmlns:p14="http://schemas.microsoft.com/office/powerpoint/2010/main" val="4067709216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264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Asynchronous Functions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Because of multi-process architecture, some of the web engine functions are asynchronous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Asynchronous functions take a </a:t>
            </a:r>
            <a:r>
              <a:rPr lang="en-US" dirty="0" err="1"/>
              <a:t>functor</a:t>
            </a:r>
            <a:r>
              <a:rPr lang="en-US" dirty="0"/>
              <a:t> or lambda argument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For example, </a:t>
            </a:r>
            <a:r>
              <a:rPr lang="en-US" dirty="0" err="1">
                <a:latin typeface="Courier New"/>
                <a:cs typeface="Courier New"/>
              </a:rPr>
              <a:t>QWebEnginePage</a:t>
            </a:r>
            <a:r>
              <a:rPr lang="en-US" dirty="0"/>
              <a:t> allows to convert the web page to HTML or plaint text</a:t>
            </a:r>
          </a:p>
          <a:p>
            <a:pPr lv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39552" y="3047006"/>
            <a:ext cx="8147248" cy="16163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lang="en-US" sz="1800" dirty="0" smtClean="0">
                <a:solidFill>
                  <a:srgbClr val="808000"/>
                </a:solidFill>
                <a:latin typeface="Arial" charset="0"/>
                <a:cs typeface="Arial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dirty="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latin typeface="Courier New"/>
                <a:cs typeface="Courier New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MainWindow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on_pushButton_clicked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QTextBrowser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*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textBrowser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800000"/>
                </a:solidFill>
                <a:latin typeface="Courier New"/>
                <a:cs typeface="Courier New"/>
              </a:rPr>
              <a:t>ui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-&gt;</a:t>
            </a:r>
            <a:r>
              <a:rPr lang="en-US" sz="1200" dirty="0" err="1">
                <a:solidFill>
                  <a:srgbClr val="800000"/>
                </a:solidFill>
                <a:latin typeface="Courier New"/>
                <a:cs typeface="Courier New"/>
              </a:rPr>
              <a:t>textBrowser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);</a:t>
            </a:r>
          </a:p>
          <a:p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800000"/>
                </a:solidFill>
                <a:latin typeface="Courier New"/>
                <a:cs typeface="Courier New"/>
              </a:rPr>
              <a:t>m_view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-&gt;page()-&gt;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toPlainText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([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textBrowser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](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QString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&amp;result) {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       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textBrowser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-&gt;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setText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(result);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  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});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00691549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Exposing Qt Object to JavaScript Engine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25" y="1370838"/>
            <a:ext cx="8667966" cy="3784985"/>
          </a:xfrm>
        </p:spPr>
        <p:txBody>
          <a:bodyPr>
            <a:normAutofit/>
          </a:bodyPr>
          <a:lstStyle/>
          <a:p>
            <a:pPr marL="0" lvl="1" indent="-288000">
              <a:spcBef>
                <a:spcPts val="600"/>
              </a:spcBef>
              <a:spcAft>
                <a:spcPts val="600"/>
              </a:spcAft>
            </a:pPr>
            <a:r>
              <a:rPr lang="en-US" sz="1600" dirty="0" err="1">
                <a:latin typeface="Courier New"/>
                <a:cs typeface="Courier New"/>
              </a:rPr>
              <a:t>QWebChannel</a:t>
            </a:r>
            <a:r>
              <a:rPr lang="en-US" sz="1600" dirty="0"/>
              <a:t> allows exposing </a:t>
            </a:r>
            <a:r>
              <a:rPr lang="en-US" sz="1600" dirty="0" err="1">
                <a:latin typeface="Courier New"/>
                <a:cs typeface="Courier New"/>
              </a:rPr>
              <a:t>QObject</a:t>
            </a:r>
            <a:r>
              <a:rPr lang="en-US" sz="1600" dirty="0"/>
              <a:t> properties, public slots and methods to HTML </a:t>
            </a:r>
          </a:p>
          <a:p>
            <a:pPr marL="400050" lvl="2" indent="-288000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Also property updates and signal emissions on the C++ side automatically transmitted to HTML clients</a:t>
            </a:r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endParaRPr lang="en-US" sz="1600" dirty="0"/>
          </a:p>
          <a:p>
            <a:pPr marL="288000" lvl="2" indent="-288000">
              <a:spcBef>
                <a:spcPts val="600"/>
              </a:spcBef>
              <a:spcAft>
                <a:spcPts val="600"/>
              </a:spcAft>
            </a:pPr>
            <a:r>
              <a:rPr lang="en-US" sz="1600" dirty="0"/>
              <a:t>Web channel requires a transport object for the communication between a C++ app and (possibly remote) HTML client</a:t>
            </a:r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r>
              <a:rPr lang="en-US" sz="1400" dirty="0"/>
              <a:t>The transport object must implement an interface </a:t>
            </a:r>
            <a:r>
              <a:rPr lang="en-US" sz="1400" dirty="0" err="1">
                <a:latin typeface="Courier New"/>
                <a:cs typeface="Courier New"/>
              </a:rPr>
              <a:t>QWebChannelAbstractTransport</a:t>
            </a:r>
            <a:r>
              <a:rPr lang="en-US" sz="1400" dirty="0">
                <a:latin typeface="Courier New"/>
                <a:cs typeface="Courier New"/>
              </a:rPr>
              <a:t>::</a:t>
            </a:r>
            <a:r>
              <a:rPr lang="en-US" sz="1400" dirty="0" err="1">
                <a:latin typeface="Courier New"/>
                <a:cs typeface="Courier New"/>
              </a:rPr>
              <a:t>sendMessage</a:t>
            </a:r>
            <a:r>
              <a:rPr lang="en-US" sz="1400" dirty="0">
                <a:latin typeface="Courier New"/>
                <a:cs typeface="Courier New"/>
              </a:rPr>
              <a:t>(</a:t>
            </a:r>
            <a:r>
              <a:rPr lang="en-US" sz="1400" dirty="0" err="1">
                <a:latin typeface="Courier New"/>
                <a:cs typeface="Courier New"/>
              </a:rPr>
              <a:t>const</a:t>
            </a:r>
            <a:r>
              <a:rPr lang="en-US" sz="1400" dirty="0">
                <a:latin typeface="Courier New"/>
                <a:cs typeface="Courier New"/>
              </a:rPr>
              <a:t> </a:t>
            </a:r>
            <a:r>
              <a:rPr lang="en-US" sz="1400" dirty="0" err="1">
                <a:latin typeface="Courier New"/>
                <a:cs typeface="Courier New"/>
              </a:rPr>
              <a:t>QJsonObject</a:t>
            </a:r>
            <a:r>
              <a:rPr lang="en-US" sz="1400" dirty="0">
                <a:latin typeface="Courier New"/>
                <a:cs typeface="Courier New"/>
              </a:rPr>
              <a:t> &amp;</a:t>
            </a:r>
            <a:r>
              <a:rPr lang="en-US" sz="1400" dirty="0" err="1">
                <a:latin typeface="Courier New"/>
                <a:cs typeface="Courier New"/>
              </a:rPr>
              <a:t>msg</a:t>
            </a:r>
            <a:r>
              <a:rPr lang="en-US" sz="1400" dirty="0">
                <a:latin typeface="Courier New"/>
                <a:cs typeface="Courier New"/>
              </a:rPr>
              <a:t>)</a:t>
            </a:r>
            <a:r>
              <a:rPr lang="en-US" sz="1400" dirty="0"/>
              <a:t> </a:t>
            </a:r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r>
              <a:rPr lang="en-US" sz="1400" dirty="0"/>
              <a:t>The implementation serializes the message and sends it to the client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747470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Exposing Qt Object to JavaScript Engine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266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56DFFE-EB44-404F-895C-8AF4BE54D907}"/>
              </a:ext>
            </a:extLst>
          </p:cNvPr>
          <p:cNvSpPr/>
          <p:nvPr/>
        </p:nvSpPr>
        <p:spPr>
          <a:xfrm>
            <a:off x="1911423" y="1192563"/>
            <a:ext cx="2232248" cy="360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5484B48-9BB6-114D-834C-991A967E6930}"/>
              </a:ext>
            </a:extLst>
          </p:cNvPr>
          <p:cNvGrpSpPr/>
          <p:nvPr/>
        </p:nvGrpSpPr>
        <p:grpSpPr>
          <a:xfrm>
            <a:off x="2055439" y="1768627"/>
            <a:ext cx="1944216" cy="648072"/>
            <a:chOff x="1845940" y="3933056"/>
            <a:chExt cx="1944216" cy="43204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D8E6EBD-8C05-344D-83B0-897978E55272}"/>
                </a:ext>
              </a:extLst>
            </p:cNvPr>
            <p:cNvSpPr/>
            <p:nvPr/>
          </p:nvSpPr>
          <p:spPr>
            <a:xfrm>
              <a:off x="1845940" y="3933056"/>
              <a:ext cx="1944216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CFF1AC4-07A2-C741-9CB6-185DCE7653BE}"/>
                </a:ext>
              </a:extLst>
            </p:cNvPr>
            <p:cNvSpPr txBox="1"/>
            <p:nvPr/>
          </p:nvSpPr>
          <p:spPr>
            <a:xfrm>
              <a:off x="1917948" y="4029064"/>
              <a:ext cx="18002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err="1">
                  <a:solidFill>
                    <a:schemeClr val="bg1"/>
                  </a:solidFill>
                </a:rPr>
                <a:t>WebEngineView</a:t>
              </a:r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68FBBD9-8464-A241-B8E3-F90E98BB4F23}"/>
              </a:ext>
            </a:extLst>
          </p:cNvPr>
          <p:cNvSpPr txBox="1"/>
          <p:nvPr/>
        </p:nvSpPr>
        <p:spPr>
          <a:xfrm>
            <a:off x="1911423" y="1264571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Qt Application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6E040D2-C88C-CC4A-AC2D-88D8E870B06D}"/>
              </a:ext>
            </a:extLst>
          </p:cNvPr>
          <p:cNvGrpSpPr/>
          <p:nvPr/>
        </p:nvGrpSpPr>
        <p:grpSpPr>
          <a:xfrm>
            <a:off x="2055439" y="2488707"/>
            <a:ext cx="1944216" cy="648072"/>
            <a:chOff x="1845940" y="3933056"/>
            <a:chExt cx="1944216" cy="43204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76EDB4D-E79D-0342-A938-E933E870D1A5}"/>
                </a:ext>
              </a:extLst>
            </p:cNvPr>
            <p:cNvSpPr/>
            <p:nvPr/>
          </p:nvSpPr>
          <p:spPr>
            <a:xfrm>
              <a:off x="1845940" y="3933056"/>
              <a:ext cx="1944216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5CE4756-62F4-B24C-A10A-988FA36C9DE1}"/>
                </a:ext>
              </a:extLst>
            </p:cNvPr>
            <p:cNvSpPr txBox="1"/>
            <p:nvPr/>
          </p:nvSpPr>
          <p:spPr>
            <a:xfrm>
              <a:off x="1917948" y="3933056"/>
              <a:ext cx="18002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err="1">
                  <a:solidFill>
                    <a:schemeClr val="bg1"/>
                  </a:solidFill>
                </a:rPr>
                <a:t>WebContents</a:t>
              </a:r>
              <a:r>
                <a:rPr lang="en-US">
                  <a:solidFill>
                    <a:schemeClr val="bg1"/>
                  </a:solidFill>
                </a:rPr>
                <a:t> 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(Web page)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84A68E6-9989-9446-A75E-20233509C7D6}"/>
              </a:ext>
            </a:extLst>
          </p:cNvPr>
          <p:cNvGrpSpPr/>
          <p:nvPr/>
        </p:nvGrpSpPr>
        <p:grpSpPr>
          <a:xfrm>
            <a:off x="2055439" y="3208787"/>
            <a:ext cx="1944216" cy="648072"/>
            <a:chOff x="1845940" y="3933056"/>
            <a:chExt cx="1944216" cy="43204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7C10198-4A87-BF42-9040-3F270D17DB66}"/>
                </a:ext>
              </a:extLst>
            </p:cNvPr>
            <p:cNvSpPr/>
            <p:nvPr/>
          </p:nvSpPr>
          <p:spPr>
            <a:xfrm>
              <a:off x="1845940" y="3933056"/>
              <a:ext cx="1944216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FCCE2EB-5270-FF45-B4B0-AC2B3F23EF05}"/>
                </a:ext>
              </a:extLst>
            </p:cNvPr>
            <p:cNvSpPr txBox="1"/>
            <p:nvPr/>
          </p:nvSpPr>
          <p:spPr>
            <a:xfrm>
              <a:off x="1917948" y="4029064"/>
              <a:ext cx="18002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err="1">
                  <a:solidFill>
                    <a:schemeClr val="bg1"/>
                  </a:solidFill>
                </a:rPr>
                <a:t>WebChannel</a:t>
              </a:r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7B00FB6-C920-1047-9AED-B138669F7114}"/>
              </a:ext>
            </a:extLst>
          </p:cNvPr>
          <p:cNvGrpSpPr/>
          <p:nvPr/>
        </p:nvGrpSpPr>
        <p:grpSpPr>
          <a:xfrm>
            <a:off x="2055439" y="3928867"/>
            <a:ext cx="1944216" cy="648072"/>
            <a:chOff x="1845940" y="3933056"/>
            <a:chExt cx="1944216" cy="432048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28277E8-C340-6F41-B869-D74A4086F3D5}"/>
                </a:ext>
              </a:extLst>
            </p:cNvPr>
            <p:cNvSpPr/>
            <p:nvPr/>
          </p:nvSpPr>
          <p:spPr>
            <a:xfrm>
              <a:off x="1845940" y="3933056"/>
              <a:ext cx="1944216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A3E536-09ED-854B-ACBB-9E8CDEA29F60}"/>
                </a:ext>
              </a:extLst>
            </p:cNvPr>
            <p:cNvSpPr txBox="1"/>
            <p:nvPr/>
          </p:nvSpPr>
          <p:spPr>
            <a:xfrm>
              <a:off x="1917948" y="4029064"/>
              <a:ext cx="18002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err="1">
                  <a:solidFill>
                    <a:schemeClr val="bg1"/>
                  </a:solidFill>
                </a:rPr>
                <a:t>WebSocket</a:t>
              </a:r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B6B8646-E8CD-F04D-A97F-3F1EBACC914E}"/>
              </a:ext>
            </a:extLst>
          </p:cNvPr>
          <p:cNvSpPr/>
          <p:nvPr/>
        </p:nvSpPr>
        <p:spPr>
          <a:xfrm>
            <a:off x="5295799" y="1192563"/>
            <a:ext cx="2232248" cy="360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9976727-36A5-CE4F-B577-AD555D5EC75F}"/>
              </a:ext>
            </a:extLst>
          </p:cNvPr>
          <p:cNvGrpSpPr/>
          <p:nvPr/>
        </p:nvGrpSpPr>
        <p:grpSpPr>
          <a:xfrm>
            <a:off x="5439815" y="1768630"/>
            <a:ext cx="1944216" cy="923330"/>
            <a:chOff x="1845940" y="3933056"/>
            <a:chExt cx="1944216" cy="615553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89C5C30-ACD9-E440-AE69-25339D744D76}"/>
                </a:ext>
              </a:extLst>
            </p:cNvPr>
            <p:cNvSpPr/>
            <p:nvPr/>
          </p:nvSpPr>
          <p:spPr>
            <a:xfrm>
              <a:off x="1845940" y="3933056"/>
              <a:ext cx="1944216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E21F445-7463-1E45-8002-A8948B9F460B}"/>
                </a:ext>
              </a:extLst>
            </p:cNvPr>
            <p:cNvSpPr txBox="1"/>
            <p:nvPr/>
          </p:nvSpPr>
          <p:spPr>
            <a:xfrm>
              <a:off x="1917948" y="3933056"/>
              <a:ext cx="18002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err="1">
                  <a:solidFill>
                    <a:schemeClr val="bg1"/>
                  </a:solidFill>
                </a:rPr>
                <a:t>WebPage</a:t>
              </a:r>
              <a:r>
                <a:rPr lang="en-US">
                  <a:solidFill>
                    <a:schemeClr val="bg1"/>
                  </a:solidFill>
                </a:rPr>
                <a:t> Renderer</a:t>
              </a:r>
            </a:p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CE22136-D82D-414F-9EDD-9E9EDF504D4C}"/>
              </a:ext>
            </a:extLst>
          </p:cNvPr>
          <p:cNvSpPr txBox="1"/>
          <p:nvPr/>
        </p:nvSpPr>
        <p:spPr>
          <a:xfrm>
            <a:off x="5295799" y="1264571"/>
            <a:ext cx="2376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Renderer process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CB23167-46B7-FA4F-98F2-459E20803766}"/>
              </a:ext>
            </a:extLst>
          </p:cNvPr>
          <p:cNvGrpSpPr/>
          <p:nvPr/>
        </p:nvGrpSpPr>
        <p:grpSpPr>
          <a:xfrm>
            <a:off x="5439815" y="2488707"/>
            <a:ext cx="1944216" cy="648072"/>
            <a:chOff x="1845940" y="3933056"/>
            <a:chExt cx="1944216" cy="43204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5301273-1F96-E546-88FC-8EFB5F3D0A5B}"/>
                </a:ext>
              </a:extLst>
            </p:cNvPr>
            <p:cNvSpPr/>
            <p:nvPr/>
          </p:nvSpPr>
          <p:spPr>
            <a:xfrm>
              <a:off x="1845940" y="3933056"/>
              <a:ext cx="1944216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A646D4F-8973-884F-86C0-B91022530189}"/>
                </a:ext>
              </a:extLst>
            </p:cNvPr>
            <p:cNvSpPr txBox="1"/>
            <p:nvPr/>
          </p:nvSpPr>
          <p:spPr>
            <a:xfrm>
              <a:off x="1917948" y="3933056"/>
              <a:ext cx="18002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err="1">
                  <a:solidFill>
                    <a:schemeClr val="bg1"/>
                  </a:solidFill>
                </a:rPr>
                <a:t>WebKit</a:t>
              </a:r>
              <a:r>
                <a:rPr lang="en-US">
                  <a:solidFill>
                    <a:schemeClr val="bg1"/>
                  </a:solidFill>
                </a:rPr>
                <a:t> Core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JS Engine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76F0104-F595-A04C-A0E1-55B707AC11AF}"/>
              </a:ext>
            </a:extLst>
          </p:cNvPr>
          <p:cNvGrpSpPr/>
          <p:nvPr/>
        </p:nvGrpSpPr>
        <p:grpSpPr>
          <a:xfrm>
            <a:off x="5439815" y="3208787"/>
            <a:ext cx="1944216" cy="648072"/>
            <a:chOff x="1845940" y="3933056"/>
            <a:chExt cx="1944216" cy="432048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2120A07-E5BD-8F48-B4BF-68154F6FFE0B}"/>
                </a:ext>
              </a:extLst>
            </p:cNvPr>
            <p:cNvSpPr/>
            <p:nvPr/>
          </p:nvSpPr>
          <p:spPr>
            <a:xfrm>
              <a:off x="1845940" y="3933056"/>
              <a:ext cx="1944216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0B81C05-A392-3540-BCE7-FFFA0D4AB39F}"/>
                </a:ext>
              </a:extLst>
            </p:cNvPr>
            <p:cNvSpPr txBox="1"/>
            <p:nvPr/>
          </p:nvSpPr>
          <p:spPr>
            <a:xfrm>
              <a:off x="1917948" y="4029064"/>
              <a:ext cx="18002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err="1">
                  <a:solidFill>
                    <a:schemeClr val="bg1"/>
                  </a:solidFill>
                </a:rPr>
                <a:t>WebChannel</a:t>
              </a:r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D87E184-79F9-C741-B090-3DE022FF41FB}"/>
              </a:ext>
            </a:extLst>
          </p:cNvPr>
          <p:cNvGrpSpPr/>
          <p:nvPr/>
        </p:nvGrpSpPr>
        <p:grpSpPr>
          <a:xfrm>
            <a:off x="5439815" y="3928867"/>
            <a:ext cx="1944216" cy="648072"/>
            <a:chOff x="1845940" y="3933056"/>
            <a:chExt cx="1944216" cy="432048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CD4616E-6609-AA4D-A56E-178C936F2359}"/>
                </a:ext>
              </a:extLst>
            </p:cNvPr>
            <p:cNvSpPr/>
            <p:nvPr/>
          </p:nvSpPr>
          <p:spPr>
            <a:xfrm>
              <a:off x="1845940" y="3933056"/>
              <a:ext cx="1944216" cy="43204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85A1B50-DEB0-5F4B-ACE6-A0ADCEB0BD5C}"/>
                </a:ext>
              </a:extLst>
            </p:cNvPr>
            <p:cNvSpPr txBox="1"/>
            <p:nvPr/>
          </p:nvSpPr>
          <p:spPr>
            <a:xfrm>
              <a:off x="1917948" y="4029064"/>
              <a:ext cx="18002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err="1">
                  <a:solidFill>
                    <a:schemeClr val="bg1"/>
                  </a:solidFill>
                </a:rPr>
                <a:t>WebSocket</a:t>
              </a:r>
              <a:endParaRPr 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B21598F-7CC3-2C4E-9FCD-28BF29212214}"/>
              </a:ext>
            </a:extLst>
          </p:cNvPr>
          <p:cNvCxnSpPr/>
          <p:nvPr/>
        </p:nvCxnSpPr>
        <p:spPr>
          <a:xfrm>
            <a:off x="3999655" y="4269162"/>
            <a:ext cx="144016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29429DF-940A-9F4A-9A9C-E50ACF295CDB}"/>
              </a:ext>
            </a:extLst>
          </p:cNvPr>
          <p:cNvSpPr txBox="1"/>
          <p:nvPr/>
        </p:nvSpPr>
        <p:spPr>
          <a:xfrm>
            <a:off x="4143671" y="4288908"/>
            <a:ext cx="1008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transport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6035D77-AE20-2348-91EC-5591C3E518EA}"/>
              </a:ext>
            </a:extLst>
          </p:cNvPr>
          <p:cNvCxnSpPr/>
          <p:nvPr/>
        </p:nvCxnSpPr>
        <p:spPr>
          <a:xfrm>
            <a:off x="3999655" y="3568827"/>
            <a:ext cx="1440160" cy="0"/>
          </a:xfrm>
          <a:prstGeom prst="line">
            <a:avLst/>
          </a:prstGeom>
          <a:ln w="381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A31E820-D6A6-FD45-B30E-5B950C59990A}"/>
              </a:ext>
            </a:extLst>
          </p:cNvPr>
          <p:cNvSpPr txBox="1"/>
          <p:nvPr/>
        </p:nvSpPr>
        <p:spPr>
          <a:xfrm>
            <a:off x="4143671" y="3640836"/>
            <a:ext cx="1008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messages</a:t>
            </a:r>
          </a:p>
        </p:txBody>
      </p:sp>
    </p:spTree>
    <p:extLst>
      <p:ext uri="{BB962C8B-B14F-4D97-AF65-F5344CB8AC3E}">
        <p14:creationId xmlns:p14="http://schemas.microsoft.com/office/powerpoint/2010/main" val="2442967527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267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Socket as Web Channel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118800" lvl="2" indent="-288000">
              <a:spcBef>
                <a:spcPts val="600"/>
              </a:spcBef>
              <a:spcAft>
                <a:spcPts val="600"/>
              </a:spcAft>
            </a:pPr>
            <a:r>
              <a:rPr lang="en-US" sz="1600" dirty="0" err="1">
                <a:latin typeface="Courier New"/>
                <a:cs typeface="Courier New"/>
              </a:rPr>
              <a:t>QWebSocket</a:t>
            </a:r>
            <a:r>
              <a:rPr lang="en-US" sz="1600" dirty="0"/>
              <a:t> can be used as a transport channel</a:t>
            </a:r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r>
              <a:rPr lang="en-US" sz="1400" dirty="0"/>
              <a:t>Implement </a:t>
            </a:r>
            <a:r>
              <a:rPr lang="en-US" sz="1400" dirty="0" err="1">
                <a:latin typeface="Courier New"/>
                <a:cs typeface="Courier New"/>
              </a:rPr>
              <a:t>sendMessage</a:t>
            </a:r>
            <a:r>
              <a:rPr lang="en-US" sz="1400" dirty="0">
                <a:latin typeface="Courier New"/>
                <a:cs typeface="Courier New"/>
              </a:rPr>
              <a:t>()</a:t>
            </a:r>
            <a:r>
              <a:rPr lang="en-US" sz="1400" dirty="0"/>
              <a:t> using </a:t>
            </a:r>
            <a:r>
              <a:rPr lang="en-US" sz="1400" dirty="0" err="1">
                <a:latin typeface="Courier New"/>
                <a:cs typeface="Courier New"/>
              </a:rPr>
              <a:t>QWebSocket</a:t>
            </a:r>
            <a:r>
              <a:rPr lang="en-US" sz="1400" dirty="0">
                <a:latin typeface="Courier New"/>
                <a:cs typeface="Courier New"/>
              </a:rPr>
              <a:t>::</a:t>
            </a:r>
            <a:r>
              <a:rPr lang="en-US" sz="1400" dirty="0" err="1">
                <a:latin typeface="Courier New"/>
                <a:cs typeface="Courier New"/>
              </a:rPr>
              <a:t>sendTextMessage</a:t>
            </a:r>
            <a:r>
              <a:rPr lang="en-US" sz="1400" dirty="0">
                <a:latin typeface="Courier New"/>
                <a:cs typeface="Courier New"/>
              </a:rPr>
              <a:t>();</a:t>
            </a:r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r>
              <a:rPr lang="en-US" sz="1400" dirty="0"/>
              <a:t>Emit the transport object </a:t>
            </a:r>
            <a:r>
              <a:rPr lang="en-US" sz="1400" dirty="0" err="1">
                <a:latin typeface="Courier New"/>
                <a:cs typeface="Courier New"/>
              </a:rPr>
              <a:t>messageReceived</a:t>
            </a:r>
            <a:r>
              <a:rPr lang="en-US" sz="1400" dirty="0">
                <a:latin typeface="Courier New"/>
                <a:cs typeface="Courier New"/>
              </a:rPr>
              <a:t>()</a:t>
            </a:r>
            <a:r>
              <a:rPr lang="en-US" sz="1400" dirty="0"/>
              <a:t> signal in the slot, connected to </a:t>
            </a:r>
            <a:r>
              <a:rPr lang="en-US" sz="1400" dirty="0" err="1">
                <a:latin typeface="Courier New"/>
                <a:cs typeface="Courier New"/>
              </a:rPr>
              <a:t>QWebSocket</a:t>
            </a:r>
            <a:r>
              <a:rPr lang="en-US" sz="1400" dirty="0">
                <a:latin typeface="Courier New"/>
                <a:cs typeface="Courier New"/>
              </a:rPr>
              <a:t>::</a:t>
            </a:r>
            <a:r>
              <a:rPr lang="en-US" sz="1400" dirty="0" err="1">
                <a:latin typeface="Courier New"/>
                <a:cs typeface="Courier New"/>
              </a:rPr>
              <a:t>textMessageReceived</a:t>
            </a:r>
            <a:r>
              <a:rPr lang="en-US" sz="1400" dirty="0">
                <a:latin typeface="Courier New"/>
                <a:cs typeface="Courier New"/>
              </a:rPr>
              <a:t>()</a:t>
            </a:r>
            <a:r>
              <a:rPr lang="en-US" sz="1400" dirty="0"/>
              <a:t> signal</a:t>
            </a:r>
          </a:p>
          <a:p>
            <a:pPr marL="118800" lvl="2" indent="-288000">
              <a:spcBef>
                <a:spcPts val="600"/>
              </a:spcBef>
              <a:spcAft>
                <a:spcPts val="600"/>
              </a:spcAft>
            </a:pPr>
            <a:endParaRPr lang="en-US" sz="1400" dirty="0"/>
          </a:p>
          <a:p>
            <a:pPr marL="118800" lvl="2" indent="-288000">
              <a:spcBef>
                <a:spcPts val="600"/>
              </a:spcBef>
              <a:spcAft>
                <a:spcPts val="600"/>
              </a:spcAft>
            </a:pPr>
            <a:r>
              <a:rPr lang="en-US" sz="1600" dirty="0"/>
              <a:t>Web channel must be connected to the transport object	</a:t>
            </a:r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r>
              <a:rPr lang="en-US" sz="1400" dirty="0"/>
              <a:t>Connect a signal with the transport object argument to </a:t>
            </a:r>
            <a:r>
              <a:rPr lang="en-US" sz="1400" dirty="0" err="1">
                <a:latin typeface="Courier New"/>
                <a:cs typeface="Courier New"/>
              </a:rPr>
              <a:t>QWebChannel</a:t>
            </a:r>
            <a:r>
              <a:rPr lang="en-US" sz="1400" dirty="0">
                <a:latin typeface="Courier New"/>
                <a:cs typeface="Courier New"/>
              </a:rPr>
              <a:t>::</a:t>
            </a:r>
            <a:r>
              <a:rPr lang="en-US" sz="1400" dirty="0" err="1">
                <a:latin typeface="Courier New"/>
                <a:cs typeface="Courier New"/>
              </a:rPr>
              <a:t>connectTo</a:t>
            </a:r>
            <a:r>
              <a:rPr lang="en-US" sz="1400" dirty="0">
                <a:latin typeface="Courier New"/>
                <a:cs typeface="Courier New"/>
              </a:rPr>
              <a:t>() </a:t>
            </a:r>
            <a:r>
              <a:rPr lang="en-US" sz="1400" dirty="0"/>
              <a:t>slot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497657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268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Exposing Qt Object to JavaScript Engine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39552" y="1040319"/>
            <a:ext cx="8147248" cy="41880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lang="en-US" sz="1800" dirty="0" smtClean="0">
                <a:solidFill>
                  <a:srgbClr val="808000"/>
                </a:solidFill>
                <a:latin typeface="Arial" charset="0"/>
                <a:cs typeface="Arial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dirty="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latin typeface="Courier New"/>
                <a:cs typeface="Courier New"/>
              </a:rPr>
              <a:t>// Derives </a:t>
            </a:r>
            <a:r>
              <a:rPr lang="en-US" sz="1200" dirty="0" err="1">
                <a:latin typeface="Courier New"/>
                <a:cs typeface="Courier New"/>
              </a:rPr>
              <a:t>QWebChannelAbstractTransport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WebSocketTransport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::</a:t>
            </a:r>
            <a:r>
              <a:rPr lang="en-US" sz="1200" i="1" dirty="0" err="1">
                <a:solidFill>
                  <a:srgbClr val="000000"/>
                </a:solidFill>
                <a:latin typeface="Courier New"/>
                <a:cs typeface="Courier New"/>
              </a:rPr>
              <a:t>sendMessage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QJsonObject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&amp;message)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QJsonDocument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doc(message);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000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800000"/>
                </a:solidFill>
                <a:latin typeface="Courier New"/>
                <a:cs typeface="Courier New"/>
              </a:rPr>
              <a:t>m_socket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-&gt;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sendTextMessage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QString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::fromUtf8(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doc.toJson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QJsonDocument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::</a:t>
            </a: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Compact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)));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</a:p>
          <a:p>
            <a:endParaRPr lang="en-US" sz="12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// A slot, connected to </a:t>
            </a:r>
            <a:r>
              <a:rPr lang="en-US" sz="1200" dirty="0" err="1">
                <a:latin typeface="Courier New"/>
                <a:cs typeface="Courier New"/>
              </a:rPr>
              <a:t>QWebSocket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textMessageReceived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QString</a:t>
            </a:r>
            <a:r>
              <a:rPr lang="en-US" sz="1200" dirty="0">
                <a:latin typeface="Courier New"/>
                <a:cs typeface="Courier New"/>
              </a:rPr>
              <a:t> &amp;</a:t>
            </a:r>
            <a:r>
              <a:rPr lang="en-US" sz="1200" dirty="0" err="1">
                <a:latin typeface="Courier New"/>
                <a:cs typeface="Courier New"/>
              </a:rPr>
              <a:t>msg</a:t>
            </a:r>
            <a:r>
              <a:rPr lang="en-US" sz="1200" dirty="0">
                <a:latin typeface="Courier New"/>
                <a:cs typeface="Courier New"/>
              </a:rPr>
              <a:t>) signal</a:t>
            </a:r>
          </a:p>
          <a:p>
            <a:r>
              <a:rPr lang="en-US" sz="1200" dirty="0">
                <a:latin typeface="Courier New"/>
                <a:cs typeface="Courier New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WebSocketTransport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textMessageReceived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latin typeface="Courier New"/>
                <a:cs typeface="Courier New"/>
              </a:rPr>
              <a:t>const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QString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&amp;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messageData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QJsonParseError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error;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QJsonDocument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message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QJsonDocument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::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fromJson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(messageData.toUtf8(),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&amp;error);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latin typeface="Courier New"/>
                <a:cs typeface="Courier New"/>
              </a:rPr>
              <a:t>    if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error.</a:t>
            </a:r>
            <a:r>
              <a:rPr lang="en-US" sz="1200" dirty="0" err="1">
                <a:solidFill>
                  <a:srgbClr val="800000"/>
                </a:solidFill>
                <a:latin typeface="Courier New"/>
                <a:cs typeface="Courier New"/>
              </a:rPr>
              <a:t>error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        </a:t>
            </a:r>
            <a:r>
              <a:rPr lang="en-US" sz="1200" dirty="0" err="1">
                <a:solidFill>
                  <a:srgbClr val="000080"/>
                </a:solidFill>
                <a:latin typeface="Courier New"/>
                <a:cs typeface="Courier New"/>
              </a:rPr>
              <a:t>qWarning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”Parse error:"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messageData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error.errorString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();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latin typeface="Courier New"/>
                <a:cs typeface="Courier New"/>
              </a:rPr>
              <a:t>        return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    }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   </a:t>
            </a:r>
            <a:r>
              <a:rPr lang="en-US" sz="1200" dirty="0">
                <a:latin typeface="Courier New"/>
                <a:cs typeface="Courier New"/>
              </a:rPr>
              <a:t>else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if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(!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message.isObject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())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        </a:t>
            </a:r>
            <a:r>
              <a:rPr lang="en-US" sz="1200" dirty="0" err="1">
                <a:solidFill>
                  <a:srgbClr val="000080"/>
                </a:solidFill>
                <a:latin typeface="Courier New"/>
                <a:cs typeface="Courier New"/>
              </a:rPr>
              <a:t>qWarning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"Received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JSON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message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that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is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not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an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object: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messageData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latin typeface="Courier New"/>
                <a:cs typeface="Courier New"/>
              </a:rPr>
              <a:t>        return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    }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latin typeface="Courier New"/>
                <a:cs typeface="Courier New"/>
              </a:rPr>
              <a:t>    emit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messageReceived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 New"/>
                <a:cs typeface="Courier New"/>
              </a:rPr>
              <a:t>message.object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(),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);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63895939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269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Exposing Qt Object to JavaScript Engine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lvl="1" indent="-288000">
              <a:spcBef>
                <a:spcPts val="600"/>
              </a:spcBef>
              <a:spcAft>
                <a:spcPts val="600"/>
              </a:spcAft>
            </a:pPr>
            <a:r>
              <a:rPr lang="en-US" sz="1600" dirty="0" err="1">
                <a:latin typeface="Courier New"/>
                <a:cs typeface="Courier New"/>
              </a:rPr>
              <a:t>QWebChannel</a:t>
            </a:r>
            <a:r>
              <a:rPr lang="en-US" sz="1600" dirty="0"/>
              <a:t> provides an API to register one or more </a:t>
            </a:r>
            <a:r>
              <a:rPr lang="en-US" sz="1600" dirty="0" err="1">
                <a:latin typeface="Courier New"/>
                <a:cs typeface="Courier New"/>
              </a:rPr>
              <a:t>QObjects</a:t>
            </a:r>
            <a:endParaRPr lang="en-US" sz="1600" dirty="0">
              <a:latin typeface="Courier New"/>
              <a:cs typeface="Courier New"/>
            </a:endParaRPr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r>
              <a:rPr lang="en-US" dirty="0" err="1">
                <a:latin typeface="Courier New"/>
                <a:cs typeface="Courier New"/>
              </a:rPr>
              <a:t>channel.registerObject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QStringLiteral</a:t>
            </a:r>
            <a:r>
              <a:rPr lang="en-US" dirty="0">
                <a:latin typeface="Courier New"/>
                <a:cs typeface="Courier New"/>
              </a:rPr>
              <a:t>(”</a:t>
            </a:r>
            <a:r>
              <a:rPr lang="en-US" dirty="0" err="1">
                <a:latin typeface="Courier New"/>
                <a:cs typeface="Courier New"/>
              </a:rPr>
              <a:t>myObject</a:t>
            </a:r>
            <a:r>
              <a:rPr lang="en-US" dirty="0">
                <a:latin typeface="Courier New"/>
                <a:cs typeface="Courier New"/>
              </a:rPr>
              <a:t>”), &amp;object);</a:t>
            </a:r>
            <a:endParaRPr lang="en-US" sz="1400" dirty="0"/>
          </a:p>
          <a:p>
            <a:pPr marL="0" lvl="1" indent="-288000">
              <a:spcBef>
                <a:spcPts val="600"/>
              </a:spcBef>
              <a:spcAft>
                <a:spcPts val="600"/>
              </a:spcAft>
            </a:pPr>
            <a:endParaRPr lang="en-US" dirty="0"/>
          </a:p>
          <a:p>
            <a:pPr marL="0" lvl="1" indent="-288000">
              <a:spcBef>
                <a:spcPts val="600"/>
              </a:spcBef>
              <a:spcAft>
                <a:spcPts val="600"/>
              </a:spcAft>
            </a:pPr>
            <a:r>
              <a:rPr lang="en-US" sz="1600" dirty="0"/>
              <a:t>In the client side,</a:t>
            </a:r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r>
              <a:rPr lang="en-US" sz="1400" dirty="0"/>
              <a:t>Create a web socket and provide callback functions </a:t>
            </a:r>
            <a:r>
              <a:rPr lang="en-US" sz="1400" dirty="0" err="1">
                <a:latin typeface="Courier New"/>
                <a:cs typeface="Courier New"/>
              </a:rPr>
              <a:t>onError</a:t>
            </a:r>
            <a:r>
              <a:rPr lang="en-US" sz="1400" dirty="0">
                <a:latin typeface="Courier New"/>
                <a:cs typeface="Courier New"/>
              </a:rPr>
              <a:t>(), </a:t>
            </a:r>
            <a:r>
              <a:rPr lang="en-US" sz="1400" dirty="0" err="1">
                <a:latin typeface="Courier New"/>
                <a:cs typeface="Courier New"/>
              </a:rPr>
              <a:t>onClose</a:t>
            </a:r>
            <a:r>
              <a:rPr lang="en-US" sz="1400" dirty="0">
                <a:latin typeface="Courier New"/>
                <a:cs typeface="Courier New"/>
              </a:rPr>
              <a:t>(), </a:t>
            </a:r>
            <a:r>
              <a:rPr lang="en-US" sz="1400" dirty="0" err="1">
                <a:latin typeface="Courier New"/>
                <a:cs typeface="Courier New"/>
              </a:rPr>
              <a:t>onOpen</a:t>
            </a:r>
            <a:r>
              <a:rPr lang="en-US" sz="1400" dirty="0">
                <a:latin typeface="Courier New"/>
                <a:cs typeface="Courier New"/>
              </a:rPr>
              <a:t>()</a:t>
            </a:r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r>
              <a:rPr lang="en-US" sz="1400" dirty="0"/>
              <a:t>In </a:t>
            </a:r>
            <a:r>
              <a:rPr lang="en-US" sz="1400" dirty="0" err="1">
                <a:latin typeface="Courier New"/>
                <a:cs typeface="Courier New"/>
              </a:rPr>
              <a:t>onOpen</a:t>
            </a:r>
            <a:r>
              <a:rPr lang="en-US" sz="1400" dirty="0">
                <a:latin typeface="Courier New"/>
                <a:cs typeface="Courier New"/>
              </a:rPr>
              <a:t>()</a:t>
            </a:r>
            <a:r>
              <a:rPr lang="en-US" sz="1400" dirty="0"/>
              <a:t>, create a web channel with a web socket and callback arguments</a:t>
            </a:r>
          </a:p>
          <a:p>
            <a:pPr marL="864000" lvl="4" indent="-288000">
              <a:spcBef>
                <a:spcPts val="600"/>
              </a:spcBef>
              <a:spcAft>
                <a:spcPts val="600"/>
              </a:spcAft>
            </a:pPr>
            <a:r>
              <a:rPr lang="en-US" sz="1400" dirty="0">
                <a:latin typeface="Courier New"/>
                <a:cs typeface="Courier New"/>
              </a:rPr>
              <a:t>new </a:t>
            </a:r>
            <a:r>
              <a:rPr lang="en-US" sz="1400" dirty="0" err="1">
                <a:latin typeface="Courier New"/>
                <a:cs typeface="Courier New"/>
              </a:rPr>
              <a:t>QWebChannel</a:t>
            </a:r>
            <a:r>
              <a:rPr lang="en-US" sz="1400" dirty="0">
                <a:latin typeface="Courier New"/>
                <a:cs typeface="Courier New"/>
              </a:rPr>
              <a:t>(socket, function(channel) { } )</a:t>
            </a:r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r>
              <a:rPr lang="en-US" sz="1400" dirty="0"/>
              <a:t>Registered objects are available through </a:t>
            </a:r>
            <a:r>
              <a:rPr lang="en-US" sz="1400" dirty="0" err="1">
                <a:latin typeface="Courier New"/>
                <a:cs typeface="Courier New"/>
              </a:rPr>
              <a:t>channel.objects</a:t>
            </a:r>
            <a:endParaRPr lang="en-US" sz="1400" dirty="0">
              <a:latin typeface="Courier New"/>
              <a:cs typeface="Courier New"/>
            </a:endParaRPr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r>
              <a:rPr lang="en-US" sz="1400" dirty="0"/>
              <a:t>Essential functionality is provided by </a:t>
            </a:r>
            <a:r>
              <a:rPr lang="en-US" sz="1400" b="1" dirty="0" err="1"/>
              <a:t>qwebchannel.js</a:t>
            </a:r>
            <a:endParaRPr lang="en-US" sz="1400" b="1" dirty="0"/>
          </a:p>
          <a:p>
            <a:pPr marL="576000" lvl="3" indent="-288000">
              <a:spcBef>
                <a:spcPts val="600"/>
              </a:spcBef>
              <a:spcAft>
                <a:spcPts val="600"/>
              </a:spcAft>
            </a:pPr>
            <a:r>
              <a:rPr lang="en-US" sz="1400" dirty="0"/>
              <a:t>The transport object is accessible through </a:t>
            </a:r>
            <a:r>
              <a:rPr lang="en-US" sz="1400" dirty="0" err="1">
                <a:latin typeface="Courier New"/>
                <a:cs typeface="Courier New"/>
              </a:rPr>
              <a:t>navigator.qtWebChannelTransport</a:t>
            </a:r>
            <a:r>
              <a:rPr lang="en-US" sz="1400" dirty="0"/>
              <a:t>	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8058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Creating a Unit Test</a:t>
            </a:r>
          </a:p>
          <a:p>
            <a:r>
              <a:rPr lang="en-US" dirty="0"/>
              <a:t>Running Tests </a:t>
            </a:r>
          </a:p>
          <a:p>
            <a:r>
              <a:rPr lang="en-US" dirty="0"/>
              <a:t>GUI Simulation</a:t>
            </a:r>
          </a:p>
          <a:p>
            <a:r>
              <a:rPr lang="en-US" dirty="0"/>
              <a:t>Asynchronous Tests</a:t>
            </a:r>
          </a:p>
          <a:p>
            <a:r>
              <a:rPr lang="en-US" dirty="0"/>
              <a:t>Benchmarking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15292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270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Exposing Qt Object to JavaScript Engine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539552" y="1145446"/>
            <a:ext cx="8147248" cy="40828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lang="en-US" sz="1800" dirty="0" smtClean="0">
                <a:solidFill>
                  <a:srgbClr val="808000"/>
                </a:solidFill>
                <a:latin typeface="Arial" charset="0"/>
                <a:cs typeface="Arial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4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200" dirty="0" smtClean="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lang="en-US" sz="1000" dirty="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&lt;script type="text/javascript" src="./qwebchannel.js"&gt;&lt;/script&gt; </a:t>
            </a:r>
            <a:b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</a:br>
            <a:endParaRPr lang="en-US" sz="12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window.onload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= function() { </a:t>
            </a: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var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socket = new 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WebSocket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(“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ws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://127.0.0.1:4321”);</a:t>
            </a:r>
          </a:p>
          <a:p>
            <a:endParaRPr lang="en-US" sz="12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socket.onclose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= function() { </a:t>
            </a: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    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console.error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(”Channel closed"); </a:t>
            </a: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}; </a:t>
            </a:r>
          </a:p>
          <a:p>
            <a:endParaRPr lang="en-US" sz="12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socket.onopen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= function() { </a:t>
            </a: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    new 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QWebChannel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(socket, function(channel) { </a:t>
            </a:r>
          </a:p>
          <a:p>
            <a:endParaRPr lang="en-US" sz="12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    // Access a property </a:t>
            </a: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    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var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propertyValue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= 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channel.objects.myObject.propertyX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    // Access a method</a:t>
            </a: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    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channel.objects.myObject.somePublicMethod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propertyValue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);</a:t>
            </a: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    // Access a signal</a:t>
            </a: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    </a:t>
            </a:r>
            <a:r>
              <a:rPr lang="en-US" sz="1200" dirty="0" err="1">
                <a:solidFill>
                  <a:schemeClr val="tx1"/>
                </a:solidFill>
                <a:latin typeface="Courier New"/>
                <a:cs typeface="Courier New"/>
              </a:rPr>
              <a:t>channel.objects.myObject.someSignal.connect</a:t>
            </a:r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( function() { } );</a:t>
            </a: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    };</a:t>
            </a:r>
          </a:p>
          <a:p>
            <a:r>
              <a:rPr lang="en-US" sz="1200" dirty="0">
                <a:solidFill>
                  <a:schemeClr val="tx1"/>
                </a:solidFill>
                <a:latin typeface="Courier New"/>
                <a:cs typeface="Courier New"/>
              </a:rPr>
              <a:t>};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1948" y="5365598"/>
            <a:ext cx="44769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400">
                <a:solidFill>
                  <a:srgbClr val="000000"/>
                </a:solidFill>
                <a:latin typeface="Open Sans Light"/>
                <a:cs typeface="Open Sans Light"/>
              </a:rPr>
              <a:t>ex-exposing-objects</a:t>
            </a:r>
            <a:endParaRPr lang="fi-FI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205450090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271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How </a:t>
            </a:r>
            <a:r>
              <a:rPr lang="en-US" dirty="0" err="1">
                <a:latin typeface="Courier New"/>
                <a:cs typeface="Courier New"/>
              </a:rPr>
              <a:t>QWebEngineView</a:t>
            </a:r>
            <a:r>
              <a:rPr lang="en-US" dirty="0"/>
              <a:t> is different from other widgets in terms of rendering?</a:t>
            </a:r>
          </a:p>
          <a:p>
            <a:r>
              <a:rPr lang="en-US" dirty="0"/>
              <a:t>How do you access sub-frames?</a:t>
            </a:r>
          </a:p>
          <a:p>
            <a:r>
              <a:rPr lang="en-US" dirty="0"/>
              <a:t>What is </a:t>
            </a:r>
            <a:r>
              <a:rPr lang="en-US" dirty="0" err="1">
                <a:latin typeface="Courier New"/>
                <a:cs typeface="Courier New"/>
              </a:rPr>
              <a:t>QWenEngineProfile</a:t>
            </a:r>
            <a:r>
              <a:rPr lang="en-US" dirty="0"/>
              <a:t>?</a:t>
            </a:r>
          </a:p>
          <a:p>
            <a:r>
              <a:rPr lang="en-US" dirty="0"/>
              <a:t>How cookies can be managed in Qt </a:t>
            </a:r>
            <a:r>
              <a:rPr lang="en-US" dirty="0" err="1"/>
              <a:t>WebEngine</a:t>
            </a:r>
            <a:r>
              <a:rPr lang="en-US" dirty="0"/>
              <a:t>?</a:t>
            </a:r>
          </a:p>
          <a:p>
            <a:r>
              <a:rPr lang="en-US" dirty="0"/>
              <a:t>How can you use browser functionality in Qt applications in mobile platforms?</a:t>
            </a:r>
          </a:p>
          <a:p>
            <a:r>
              <a:rPr lang="en-US" dirty="0"/>
              <a:t>How to expose Qt object to JS engine?</a:t>
            </a:r>
          </a:p>
        </p:txBody>
      </p:sp>
    </p:spTree>
    <p:extLst>
      <p:ext uri="{BB962C8B-B14F-4D97-AF65-F5344CB8AC3E}">
        <p14:creationId xmlns:p14="http://schemas.microsoft.com/office/powerpoint/2010/main" val="2202215903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272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lvl="1" indent="-342900"/>
            <a:r>
              <a:rPr lang="en-US" sz="1600" dirty="0"/>
              <a:t>Qt </a:t>
            </a:r>
            <a:r>
              <a:rPr lang="en-US" sz="1600" dirty="0" err="1"/>
              <a:t>WebEngine</a:t>
            </a:r>
            <a:r>
              <a:rPr lang="en-US" sz="1600" dirty="0"/>
              <a:t> allows having web browser functionality in applications</a:t>
            </a:r>
          </a:p>
          <a:p>
            <a:pPr marL="742950" lvl="2" indent="-342900"/>
            <a:r>
              <a:rPr lang="en-US" sz="1400" dirty="0"/>
              <a:t>Both C++ widgets and QML types can be used</a:t>
            </a:r>
          </a:p>
          <a:p>
            <a:pPr marL="742950" lvl="2" indent="-342900"/>
            <a:endParaRPr lang="en-US" dirty="0"/>
          </a:p>
          <a:p>
            <a:pPr marL="342900" lvl="1" indent="-342900"/>
            <a:r>
              <a:rPr lang="en-US" sz="1600" dirty="0"/>
              <a:t>In addition to page browsing, pages can be edited and converted to HTML or plain text</a:t>
            </a:r>
          </a:p>
          <a:p>
            <a:pPr marL="342900" lvl="1" indent="-342900"/>
            <a:endParaRPr lang="en-US" sz="1600" dirty="0"/>
          </a:p>
          <a:p>
            <a:pPr marL="342900" lvl="1" indent="-342900"/>
            <a:r>
              <a:rPr lang="en-US" sz="1600" dirty="0"/>
              <a:t>Pages allow execution of JavaScript methods</a:t>
            </a:r>
          </a:p>
          <a:p>
            <a:pPr marL="342900" lvl="1" indent="-342900"/>
            <a:endParaRPr lang="en-US" sz="1600" dirty="0"/>
          </a:p>
          <a:p>
            <a:pPr marL="342900" lvl="1" indent="-342900"/>
            <a:r>
              <a:rPr lang="en-US" sz="1600" dirty="0"/>
              <a:t>Qt objects may be exposed to JavaScript engine</a:t>
            </a:r>
          </a:p>
          <a:p>
            <a:pPr marL="742950" lvl="2" indent="-342900"/>
            <a:r>
              <a:rPr lang="en-US" sz="1400" dirty="0"/>
              <a:t>Qt object features exposed in meta-object becomes accessible in the script engine </a:t>
            </a:r>
          </a:p>
          <a:p>
            <a:pPr marL="742950" lvl="2" indent="-342900"/>
            <a:endParaRPr lang="en-US" dirty="0"/>
          </a:p>
          <a:p>
            <a:pPr marL="742950" lvl="2" indent="-342900"/>
            <a:endParaRPr lang="en-US" dirty="0"/>
          </a:p>
          <a:p>
            <a:pPr marL="342900" lvl="1" indent="-342900"/>
            <a:endParaRPr lang="en-US" dirty="0"/>
          </a:p>
          <a:p>
            <a:pPr marL="342900" lvl="1" indent="-34290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344673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www.qt.io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91643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…writing and executing unit tests with Qt Test </a:t>
            </a:r>
          </a:p>
          <a:p>
            <a:r>
              <a:rPr lang="en-US" dirty="0"/>
              <a:t>…testing signals and slots</a:t>
            </a:r>
          </a:p>
          <a:p>
            <a:r>
              <a:rPr lang="en-US" dirty="0"/>
              <a:t>…benchmarking code blocks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2271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Test Module Features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3145484"/>
              </p:ext>
            </p:extLst>
          </p:nvPr>
        </p:nvGraphicFramePr>
        <p:xfrm>
          <a:off x="582891" y="1180106"/>
          <a:ext cx="7892457" cy="373919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9994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930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Lightweight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Open Sans Light"/>
                        <a:cs typeface="Open Sans Light"/>
                      </a:endParaRPr>
                    </a:p>
                  </a:txBody>
                  <a:tcPr marL="90000" marR="90000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Consists of about 6000 lines of code and 60 exported symbols</a:t>
                      </a:r>
                    </a:p>
                  </a:txBody>
                  <a:tcPr marL="90000" marR="90000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Self-contained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Open Sans Light"/>
                        <a:cs typeface="Open Sans Light"/>
                      </a:endParaRPr>
                    </a:p>
                  </a:txBody>
                  <a:tcPr marL="90000" marR="90000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Requires only a few symbols from the Qt Core library for non-GUI testing</a:t>
                      </a:r>
                    </a:p>
                  </a:txBody>
                  <a:tcPr marL="90000" marR="90000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Rapid testing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Open Sans Light"/>
                        <a:cs typeface="Open Sans Light"/>
                      </a:endParaRPr>
                    </a:p>
                  </a:txBody>
                  <a:tcPr marL="90000" marR="90000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Needs no special test-runners; no special registration for tests</a:t>
                      </a:r>
                    </a:p>
                  </a:txBody>
                  <a:tcPr marL="90000" marR="90000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Data-driven testing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Open Sans Light"/>
                        <a:cs typeface="Open Sans Light"/>
                      </a:endParaRPr>
                    </a:p>
                  </a:txBody>
                  <a:tcPr marL="90000" marR="90000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A test can be executed multiple times with different test data</a:t>
                      </a:r>
                    </a:p>
                  </a:txBody>
                  <a:tcPr marL="90000" marR="90000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Basic GUI testing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Open Sans Light"/>
                        <a:cs typeface="Open Sans Light"/>
                      </a:endParaRPr>
                    </a:p>
                  </a:txBody>
                  <a:tcPr marL="90000" marR="90000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Offers functionality for mouse, touch, and keyboard simulation</a:t>
                      </a:r>
                    </a:p>
                  </a:txBody>
                  <a:tcPr marL="90000" marR="90000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IDE friendly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Open Sans Light"/>
                        <a:cs typeface="Open Sans Light"/>
                      </a:endParaRPr>
                    </a:p>
                  </a:txBody>
                  <a:tcPr marL="90000" marR="90000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Outputs messages that can be interpreted by Visual Studio and </a:t>
                      </a: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KDevelop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Open Sans Light"/>
                        <a:cs typeface="Open Sans Light"/>
                      </a:endParaRPr>
                    </a:p>
                  </a:txBody>
                  <a:tcPr marL="90000" marR="90000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Thread-safety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Open Sans Light"/>
                        <a:cs typeface="Open Sans Light"/>
                      </a:endParaRPr>
                    </a:p>
                  </a:txBody>
                  <a:tcPr marL="90000" marR="90000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The error reporting is thread safe and atomic</a:t>
                      </a:r>
                    </a:p>
                  </a:txBody>
                  <a:tcPr marL="90000" marR="90000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Type-safety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Open Sans Light"/>
                        <a:cs typeface="Open Sans Light"/>
                      </a:endParaRPr>
                    </a:p>
                  </a:txBody>
                  <a:tcPr marL="90000" marR="90000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Extensive use of templates prevent errors introduced by implicit type casting</a:t>
                      </a:r>
                    </a:p>
                  </a:txBody>
                  <a:tcPr marL="90000" marR="90000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Easily extendable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Open Sans Light"/>
                        <a:cs typeface="Open Sans Light"/>
                      </a:endParaRPr>
                    </a:p>
                  </a:txBody>
                  <a:tcPr marL="90000" marR="90000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Open Sans Light"/>
                          <a:cs typeface="Open Sans Light"/>
                        </a:rPr>
                        <a:t>Custom types can easily be added to the test data and test output</a:t>
                      </a:r>
                    </a:p>
                  </a:txBody>
                  <a:tcPr marL="90000" marR="90000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562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6954334"/>
              </p:ext>
            </p:extLst>
          </p:nvPr>
        </p:nvGraphicFramePr>
        <p:xfrm>
          <a:off x="589419" y="1184822"/>
          <a:ext cx="8043333" cy="326125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86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573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Open Sans Light"/>
                          <a:cs typeface="Open Sans Light"/>
                        </a:rPr>
                        <a:t>Multimedia</a:t>
                      </a: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atin typeface="Open Sans Light"/>
                          <a:cs typeface="Open Sans Light"/>
                        </a:rPr>
                        <a:t>Qt Multimedia Features</a:t>
                      </a:r>
                    </a:p>
                    <a:p>
                      <a:r>
                        <a:rPr lang="en-US" sz="1400" b="0" dirty="0">
                          <a:latin typeface="Open Sans Light"/>
                          <a:cs typeface="Open Sans Light"/>
                        </a:rPr>
                        <a:t>Architecture</a:t>
                      </a:r>
                    </a:p>
                    <a:p>
                      <a:r>
                        <a:rPr lang="en-US" sz="1400" b="0" dirty="0">
                          <a:latin typeface="Open Sans Light"/>
                          <a:cs typeface="Open Sans Light"/>
                        </a:rPr>
                        <a:t>Audio and Video Playback</a:t>
                      </a:r>
                    </a:p>
                    <a:p>
                      <a:r>
                        <a:rPr lang="en-US" sz="1400" b="0" dirty="0">
                          <a:latin typeface="Open Sans Light"/>
                          <a:cs typeface="Open Sans Light"/>
                        </a:rPr>
                        <a:t>Audio and Video Recording</a:t>
                      </a:r>
                    </a:p>
                    <a:p>
                      <a:r>
                        <a:rPr lang="en-US" sz="1400" b="0" dirty="0">
                          <a:latin typeface="Open Sans Light"/>
                          <a:cs typeface="Open Sans Light"/>
                        </a:rPr>
                        <a:t>Custom Video Surface</a:t>
                      </a:r>
                    </a:p>
                    <a:p>
                      <a:r>
                        <a:rPr lang="en-US" sz="1400" b="0" dirty="0">
                          <a:latin typeface="Open Sans Light"/>
                          <a:cs typeface="Open Sans Light"/>
                        </a:rPr>
                        <a:t>FM Radio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Open Sans Light"/>
                          <a:ea typeface="+mn-ea"/>
                          <a:cs typeface="Open Sans Light"/>
                        </a:rPr>
                        <a:t>Speech </a:t>
                      </a: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latin typeface="Open Sans Light"/>
                          <a:cs typeface="Open Sans Light"/>
                        </a:rPr>
                        <a:t>Qt Speech </a:t>
                      </a:r>
                    </a:p>
                    <a:p>
                      <a:r>
                        <a:rPr lang="en-US" sz="1400" b="0" dirty="0">
                          <a:latin typeface="Open Sans Light"/>
                          <a:cs typeface="Open Sans Light"/>
                        </a:rPr>
                        <a:t>Text to Speech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Open Sans Light"/>
                          <a:ea typeface="+mn-ea"/>
                          <a:cs typeface="Open Sans Light"/>
                        </a:rPr>
                        <a:t>XML and JSON</a:t>
                      </a: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XML APIs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XML Parsing with Stream Reader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Stream Writer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XQuery and </a:t>
                      </a:r>
                      <a:r>
                        <a:rPr lang="en-US" sz="1400" dirty="0" err="1">
                          <a:latin typeface="Open Sans Light"/>
                          <a:cs typeface="Open Sans Light"/>
                        </a:rPr>
                        <a:t>XPath</a:t>
                      </a:r>
                      <a:endParaRPr lang="en-US" sz="1400" dirty="0">
                        <a:latin typeface="Open Sans Light"/>
                        <a:cs typeface="Open Sans Light"/>
                      </a:endParaRP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XML Schema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JSON support 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25718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Unit Test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test project wizard provided in Qt Creator </a:t>
            </a:r>
          </a:p>
          <a:p>
            <a:endParaRPr lang="en-US" dirty="0"/>
          </a:p>
          <a:p>
            <a:r>
              <a:rPr lang="en-US" dirty="0"/>
              <a:t>Create two subprojects using </a:t>
            </a:r>
            <a:r>
              <a:rPr lang="en-US" dirty="0">
                <a:latin typeface="Courier New"/>
                <a:cs typeface="Courier New"/>
              </a:rPr>
              <a:t>SUBDIRS</a:t>
            </a:r>
          </a:p>
          <a:p>
            <a:pPr lvl="1"/>
            <a:r>
              <a:rPr lang="en-US" dirty="0"/>
              <a:t>The actual project</a:t>
            </a:r>
          </a:p>
          <a:p>
            <a:pPr lvl="1"/>
            <a:r>
              <a:rPr lang="en-US" dirty="0"/>
              <a:t>An adjacent test project </a:t>
            </a:r>
          </a:p>
          <a:p>
            <a:pPr lvl="1"/>
            <a:r>
              <a:rPr lang="en-US" dirty="0"/>
              <a:t>Example project .pro file</a:t>
            </a:r>
          </a:p>
          <a:p>
            <a:pPr marL="457200" lvl="1" indent="0">
              <a:buNone/>
            </a:pPr>
            <a:r>
              <a:rPr lang="en-US" sz="1200" dirty="0">
                <a:latin typeface="Courier New"/>
                <a:cs typeface="Courier New"/>
              </a:rPr>
              <a:t>SUBDIRS = \ </a:t>
            </a:r>
          </a:p>
          <a:p>
            <a:pPr marL="457200" lvl="1" indent="0">
              <a:buNone/>
            </a:pPr>
            <a:r>
              <a:rPr lang="en-US" sz="1200" dirty="0" err="1">
                <a:latin typeface="Courier New"/>
                <a:cs typeface="Courier New"/>
              </a:rPr>
              <a:t>interestingProject.pro</a:t>
            </a:r>
            <a:r>
              <a:rPr lang="en-US" sz="1200" dirty="0">
                <a:latin typeface="Courier New"/>
                <a:cs typeface="Courier New"/>
              </a:rPr>
              <a:t> \</a:t>
            </a:r>
          </a:p>
          <a:p>
            <a:pPr marL="457200" lvl="1" indent="0">
              <a:buNone/>
            </a:pPr>
            <a:r>
              <a:rPr lang="en-US" sz="1200" dirty="0" err="1">
                <a:latin typeface="Courier New"/>
                <a:cs typeface="Courier New"/>
              </a:rPr>
              <a:t>interestingProject_tst.pro</a:t>
            </a:r>
            <a:endParaRPr lang="en-US" sz="1200" dirty="0">
              <a:latin typeface="Courier New"/>
              <a:cs typeface="Courier New"/>
            </a:endParaRPr>
          </a:p>
          <a:p>
            <a:pPr lvl="1"/>
            <a:endParaRPr lang="en-US" dirty="0"/>
          </a:p>
          <a:p>
            <a:r>
              <a:rPr lang="en-US" dirty="0"/>
              <a:t>Write test cases, while you develop the code </a:t>
            </a:r>
          </a:p>
          <a:p>
            <a:pPr lvl="1"/>
            <a:r>
              <a:rPr lang="en-US" dirty="0"/>
              <a:t>Test-driven development </a:t>
            </a:r>
          </a:p>
          <a:p>
            <a:pPr lvl="1"/>
            <a:r>
              <a:rPr lang="en-US" dirty="0"/>
              <a:t>Do not mix test code and project code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271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Cases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05036" y="1217104"/>
            <a:ext cx="7755396" cy="39193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class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ExTestTest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: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public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QObject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{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80"/>
                </a:solidFill>
                <a:latin typeface="Courier New"/>
                <a:cs typeface="Courier New"/>
              </a:rPr>
              <a:t>    Q_OBJECT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public</a:t>
            </a:r>
            <a:r>
              <a:rPr lang="en-US" sz="1200" dirty="0">
                <a:latin typeface="Courier New"/>
                <a:cs typeface="Courier New"/>
              </a:rPr>
              <a:t>: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ExTestTest</a:t>
            </a:r>
            <a:r>
              <a:rPr lang="en-US" sz="1200" dirty="0">
                <a:latin typeface="Courier New"/>
                <a:cs typeface="Courier New"/>
              </a:rPr>
              <a:t>(); </a:t>
            </a:r>
            <a:br>
              <a:rPr lang="en-US" sz="1200" dirty="0">
                <a:latin typeface="Courier New"/>
                <a:cs typeface="Courier New"/>
              </a:rPr>
            </a:b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private</a:t>
            </a:r>
            <a:r>
              <a:rPr lang="en-US" sz="1200" dirty="0">
                <a:latin typeface="Courier New"/>
                <a:cs typeface="Courier New"/>
              </a:rPr>
              <a:t>: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  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The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two optional functions below may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be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private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slots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as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well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void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initTestCase</a:t>
            </a:r>
            <a:r>
              <a:rPr lang="en-US" sz="1200" dirty="0">
                <a:latin typeface="Courier New"/>
                <a:cs typeface="Courier New"/>
              </a:rPr>
              <a:t>();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Called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before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any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test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has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been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executed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cleanupTestCase</a:t>
            </a:r>
            <a:r>
              <a:rPr lang="en-US" sz="1200" dirty="0">
                <a:latin typeface="Courier New"/>
                <a:cs typeface="Courier New"/>
              </a:rPr>
              <a:t>();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Called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after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all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the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test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have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been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executed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endParaRPr lang="en-US" sz="1200" dirty="0"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808000"/>
              </a:solidFill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    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Test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case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functions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must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be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private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slots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    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They are executed in the declaration order </a:t>
            </a:r>
            <a:endParaRPr lang="en-US" sz="1200" dirty="0">
              <a:solidFill>
                <a:srgbClr val="808000"/>
              </a:solidFill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private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Q_SLOTS</a:t>
            </a:r>
            <a:r>
              <a:rPr lang="en-US" sz="1200" dirty="0">
                <a:latin typeface="Courier New"/>
                <a:cs typeface="Courier New"/>
              </a:rPr>
              <a:t>: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void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testCase1();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void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testCase2();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    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Two optional test case functions executed differently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dirty="0" err="1">
                <a:latin typeface="Courier New"/>
                <a:cs typeface="Courier New"/>
              </a:rPr>
              <a:t>init</a:t>
            </a:r>
            <a:r>
              <a:rPr lang="en-US" sz="1200" dirty="0">
                <a:latin typeface="Courier New"/>
                <a:cs typeface="Courier New"/>
              </a:rPr>
              <a:t>();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Called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before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each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test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case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endParaRPr lang="en-US" sz="1200" dirty="0">
              <a:latin typeface="Courier New"/>
              <a:cs typeface="Courier New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void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cleanup();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Called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after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each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test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case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};</a:t>
            </a:r>
            <a:endParaRPr lang="en-US" sz="1200" dirty="0">
              <a:solidFill>
                <a:srgbClr val="808000"/>
              </a:solidFill>
              <a:latin typeface="Courier New"/>
              <a:cs typeface="Courier New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ex-trivial-unit-test</a:t>
            </a:r>
          </a:p>
        </p:txBody>
      </p:sp>
    </p:spTree>
    <p:extLst>
      <p:ext uri="{BB962C8B-B14F-4D97-AF65-F5344CB8AC3E}">
        <p14:creationId xmlns:p14="http://schemas.microsoft.com/office/powerpoint/2010/main" val="16153612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Project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Macros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QTEST_MAIN</a:t>
            </a:r>
            <a:r>
              <a:rPr lang="en-US" dirty="0"/>
              <a:t> and </a:t>
            </a:r>
            <a:r>
              <a:rPr lang="en-US" dirty="0">
                <a:latin typeface="Courier New"/>
                <a:cs typeface="Courier New"/>
              </a:rPr>
              <a:t>QTEST_APPLESS_MAIN</a:t>
            </a:r>
            <a:r>
              <a:rPr lang="en-US" dirty="0"/>
              <a:t> define the </a:t>
            </a:r>
            <a:r>
              <a:rPr lang="en-US" dirty="0">
                <a:latin typeface="Courier New"/>
                <a:cs typeface="Courier New"/>
              </a:rPr>
              <a:t>main() </a:t>
            </a:r>
            <a:r>
              <a:rPr lang="en-US" dirty="0"/>
              <a:t>function</a:t>
            </a:r>
          </a:p>
          <a:p>
            <a:endParaRPr lang="en-US" dirty="0"/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I</a:t>
            </a:r>
            <a:r>
              <a:rPr lang="en-US" dirty="0"/>
              <a:t>nstantiate the test class and execute all the test cases</a:t>
            </a:r>
          </a:p>
          <a:p>
            <a:endParaRPr lang="en-US" dirty="0"/>
          </a:p>
          <a:p>
            <a:r>
              <a:rPr lang="en-US" dirty="0"/>
              <a:t>All the test case functions are run on that same instance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/>
              <a:t>Macros suggest that each test class is compiled and linked to one executable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7564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Tests</a:t>
            </a:r>
            <a:br>
              <a:rPr lang="en-US" dirty="0"/>
            </a:br>
            <a:r>
              <a:rPr lang="en-US" dirty="0"/>
              <a:t>Command Line Options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Output format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txt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csv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>
                <a:latin typeface="Courier New"/>
                <a:cs typeface="Courier New"/>
              </a:rPr>
              <a:t>xml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xunitxml</a:t>
            </a:r>
            <a:endParaRPr lang="en-US" dirty="0">
              <a:latin typeface="Courier New"/>
              <a:cs typeface="Courier New"/>
            </a:endParaRPr>
          </a:p>
          <a:p>
            <a:pPr lvl="1"/>
            <a:endParaRPr lang="en-US" dirty="0"/>
          </a:p>
          <a:p>
            <a:r>
              <a:rPr lang="en-US" dirty="0"/>
              <a:t>Verbosity 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silent</a:t>
            </a:r>
            <a:r>
              <a:rPr lang="en-US" dirty="0"/>
              <a:t> – failure and fatal errors only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v1</a:t>
            </a:r>
            <a:r>
              <a:rPr lang="en-US" dirty="0"/>
              <a:t>- start of each test function 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v2</a:t>
            </a:r>
            <a:r>
              <a:rPr lang="en-US" dirty="0"/>
              <a:t> – each </a:t>
            </a:r>
            <a:r>
              <a:rPr lang="en-US" dirty="0">
                <a:latin typeface="Courier New"/>
                <a:cs typeface="Courier New"/>
              </a:rPr>
              <a:t>QVERIFY/QCOMPARE/QTEST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Testing options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functions</a:t>
            </a:r>
            <a:r>
              <a:rPr lang="en-US" dirty="0"/>
              <a:t> – list test functions 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datatags</a:t>
            </a:r>
            <a:r>
              <a:rPr lang="en-US" dirty="0"/>
              <a:t> – list data tags 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eventdelay</a:t>
            </a:r>
            <a:r>
              <a:rPr lang="en-US" dirty="0"/>
              <a:t> – default delay in mouse and keyboard simulation in </a:t>
            </a:r>
            <a:r>
              <a:rPr lang="en-US" dirty="0" err="1"/>
              <a:t>ms</a:t>
            </a:r>
            <a:r>
              <a:rPr lang="en-US" dirty="0"/>
              <a:t> 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nocrashhandler</a:t>
            </a:r>
            <a:r>
              <a:rPr lang="en-US" dirty="0"/>
              <a:t> – useful for debugging </a:t>
            </a:r>
            <a:r>
              <a:rPr lang="en-US" dirty="0" err="1"/>
              <a:t>crahses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sz="1400" dirty="0">
                <a:latin typeface="Courier New"/>
                <a:cs typeface="Courier New"/>
              </a:rPr>
              <a:t>./test </a:t>
            </a:r>
          </a:p>
          <a:p>
            <a:r>
              <a:rPr lang="en-US" sz="1400" dirty="0">
                <a:latin typeface="Courier New"/>
                <a:cs typeface="Courier New"/>
              </a:rPr>
              <a:t>./test testCase1</a:t>
            </a:r>
          </a:p>
          <a:p>
            <a:r>
              <a:rPr lang="en-US" sz="1400" dirty="0">
                <a:latin typeface="Courier New"/>
                <a:cs typeface="Courier New"/>
              </a:rPr>
              <a:t>./test testCase1:testData1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9171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Results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2033843"/>
          </a:xfrm>
        </p:spPr>
        <p:txBody>
          <a:bodyPr/>
          <a:lstStyle/>
          <a:p>
            <a:r>
              <a:rPr lang="en-US" dirty="0"/>
              <a:t>Test cases may be </a:t>
            </a:r>
          </a:p>
          <a:p>
            <a:pPr lvl="1"/>
            <a:r>
              <a:rPr lang="en-US" dirty="0"/>
              <a:t>Skipped, if a tested feature is not present in the current configuration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QSKIP(“This test requires feature X”)</a:t>
            </a:r>
          </a:p>
          <a:p>
            <a:pPr lvl="1"/>
            <a:r>
              <a:rPr lang="en-US" dirty="0"/>
              <a:t>or blacklisted, if test cases are skipped in some platform,  OS, toolchain, distribution or architecture 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android</a:t>
            </a:r>
          </a:p>
          <a:p>
            <a:pPr lvl="2"/>
            <a:r>
              <a:rPr lang="en-US" dirty="0" err="1">
                <a:latin typeface="Courier New"/>
                <a:cs typeface="Courier New"/>
              </a:rPr>
              <a:t>ios</a:t>
            </a:r>
            <a:endParaRPr lang="en-US" dirty="0">
              <a:latin typeface="Courier New"/>
              <a:cs typeface="Courier New"/>
            </a:endParaRPr>
          </a:p>
          <a:p>
            <a:pPr lvl="2"/>
            <a:r>
              <a:rPr lang="en-US" dirty="0" err="1">
                <a:latin typeface="Courier New"/>
                <a:cs typeface="Courier New"/>
              </a:rPr>
              <a:t>winrt</a:t>
            </a:r>
            <a:endParaRPr lang="en-US" dirty="0">
              <a:latin typeface="Courier New"/>
              <a:cs typeface="Courier New"/>
            </a:endParaRPr>
          </a:p>
          <a:p>
            <a:pPr lvl="2"/>
            <a:r>
              <a:rPr lang="en-US" dirty="0">
                <a:latin typeface="Courier New"/>
                <a:cs typeface="Courier New"/>
              </a:rPr>
              <a:t>[</a:t>
            </a:r>
            <a:r>
              <a:rPr lang="en-US" dirty="0" err="1">
                <a:latin typeface="Courier New"/>
                <a:cs typeface="Courier New"/>
              </a:rPr>
              <a:t>testSomethingNotPresentOnMobilePlatforms</a:t>
            </a:r>
            <a:r>
              <a:rPr lang="en-US" dirty="0">
                <a:latin typeface="Courier New"/>
                <a:cs typeface="Courier New"/>
              </a:rPr>
              <a:t>]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15826" y="3490544"/>
            <a:ext cx="8043428" cy="12651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PASS : </a:t>
            </a:r>
            <a:r>
              <a:rPr lang="en-US" sz="1200" dirty="0" err="1">
                <a:latin typeface="Courier New"/>
                <a:cs typeface="Courier New"/>
              </a:rPr>
              <a:t>MyDataTest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initTestCase</a:t>
            </a:r>
            <a:r>
              <a:rPr lang="en-US" sz="1200" dirty="0">
                <a:latin typeface="Courier New"/>
                <a:cs typeface="Courier New"/>
              </a:rPr>
              <a:t>()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PASS : </a:t>
            </a:r>
            <a:r>
              <a:rPr lang="en-US" sz="1200" dirty="0" err="1">
                <a:latin typeface="Courier New"/>
                <a:cs typeface="Courier New"/>
              </a:rPr>
              <a:t>MyDataTest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myTestCase</a:t>
            </a:r>
            <a:endParaRPr lang="en-US" sz="1200" dirty="0">
              <a:latin typeface="Courier New"/>
              <a:cs typeface="Courier New"/>
            </a:endParaRPr>
          </a:p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PASS : </a:t>
            </a:r>
            <a:r>
              <a:rPr lang="en-US" sz="1200" dirty="0" err="1">
                <a:latin typeface="Courier New"/>
                <a:cs typeface="Courier New"/>
              </a:rPr>
              <a:t>MyDataTest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cleanupTestCase</a:t>
            </a:r>
            <a:r>
              <a:rPr lang="en-US" sz="1200" dirty="0">
                <a:latin typeface="Courier New"/>
                <a:cs typeface="Courier New"/>
              </a:rPr>
              <a:t>()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Totals: 4 passed, 0 failed, 0 skipped, 0 blacklisted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********* Finished testing of </a:t>
            </a:r>
            <a:r>
              <a:rPr lang="en-US" sz="1200" dirty="0" err="1">
                <a:latin typeface="Courier New"/>
                <a:cs typeface="Courier New"/>
              </a:rPr>
              <a:t>MyDataTest</a:t>
            </a:r>
            <a:r>
              <a:rPr lang="en-US" sz="1200" dirty="0">
                <a:latin typeface="Courier New"/>
                <a:cs typeface="Courier New"/>
              </a:rPr>
              <a:t> *********</a:t>
            </a:r>
            <a:endParaRPr lang="en-US" sz="1200" dirty="0">
              <a:effectLst/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513136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If an exception is thrown, rest of the test functions are not executed</a:t>
            </a:r>
          </a:p>
          <a:p>
            <a:pPr lvl="1"/>
            <a:r>
              <a:rPr lang="en-US" dirty="0"/>
              <a:t>May produce misleading results </a:t>
            </a:r>
          </a:p>
          <a:p>
            <a:pPr lvl="1"/>
            <a:r>
              <a:rPr lang="en-US" dirty="0"/>
              <a:t>There may be more test functions skipped than reported</a:t>
            </a:r>
          </a:p>
          <a:p>
            <a:endParaRPr lang="en-US" dirty="0"/>
          </a:p>
          <a:p>
            <a:r>
              <a:rPr lang="en-US" dirty="0"/>
              <a:t>You can combine more than just one test class together </a:t>
            </a:r>
          </a:p>
          <a:p>
            <a:pPr lvl="1"/>
            <a:r>
              <a:rPr lang="en-US" dirty="0"/>
              <a:t>Do not use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QTEST_MAIN</a:t>
            </a:r>
            <a:r>
              <a:rPr lang="en-US" dirty="0"/>
              <a:t> or </a:t>
            </a:r>
            <a:r>
              <a:rPr lang="en-US" dirty="0">
                <a:latin typeface="Courier New"/>
                <a:cs typeface="Courier New"/>
              </a:rPr>
              <a:t>QTEST_APPLESS_MAIN</a:t>
            </a:r>
          </a:p>
          <a:p>
            <a:endParaRPr lang="en-US" dirty="0"/>
          </a:p>
          <a:p>
            <a:r>
              <a:rPr lang="en-US" dirty="0"/>
              <a:t>There is no new instance for each invocation of a test function </a:t>
            </a:r>
          </a:p>
          <a:p>
            <a:pPr lvl="1"/>
            <a:r>
              <a:rPr lang="en-US" dirty="0"/>
              <a:t>As you may have used to have in other test frameworks</a:t>
            </a:r>
          </a:p>
          <a:p>
            <a:endParaRPr lang="en-US" dirty="0"/>
          </a:p>
          <a:p>
            <a:r>
              <a:rPr lang="en-US" dirty="0"/>
              <a:t>Executable returns (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QTEST_MAIN/QTEST_APPLESS_MAIN</a:t>
            </a:r>
            <a:r>
              <a:rPr lang="en-US" dirty="0"/>
              <a:t>) a fail count by default, which is useful for scripts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7712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Macros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682779"/>
          </a:xfrm>
        </p:spPr>
        <p:txBody>
          <a:bodyPr/>
          <a:lstStyle/>
          <a:p>
            <a:r>
              <a:rPr lang="en-US" dirty="0"/>
              <a:t>Several useful macros available to write test cases </a:t>
            </a:r>
          </a:p>
          <a:p>
            <a:pPr lvl="1"/>
            <a:r>
              <a:rPr lang="en-US" dirty="0"/>
              <a:t>Defined in </a:t>
            </a:r>
            <a:r>
              <a:rPr lang="en-US" dirty="0" err="1">
                <a:latin typeface="Courier New"/>
                <a:cs typeface="Courier New"/>
              </a:rPr>
              <a:t>QTest</a:t>
            </a:r>
            <a:r>
              <a:rPr lang="en-US" dirty="0"/>
              <a:t> name space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77727" y="2053617"/>
            <a:ext cx="8043428" cy="31479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 lnSpcReduction="10000"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VERIFY(condition)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QTRY_VERIFY(condition)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QTRY_VERIFY_WITH_TIMEOUT(condition, timeout)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VERIFY2(condition, message)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Open Sans Light"/>
                <a:cs typeface="Open Sans Light"/>
              </a:rPr>
              <a:t>An additional message is recorded into the test log if the condition is not true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QTRY_VERIFY2_WITH_TIMEOUT(condition, message, timeout)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QCOMPARE(actual, expected)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Open Sans Light"/>
                <a:cs typeface="Open Sans Light"/>
              </a:rPr>
              <a:t>Records the actual and expected values into the test log if they do not match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/>
                <a:cs typeface="Courier New"/>
              </a:rPr>
              <a:t>QTRY_COMPARE(actual, expected)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QFAIL(message)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Open Sans Light"/>
                <a:cs typeface="Open Sans Light"/>
              </a:rPr>
              <a:t>Fails the test case, supposed to be used within the logic of a test function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QWARN(message)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Open Sans Light"/>
                <a:cs typeface="Open Sans Light"/>
              </a:rPr>
              <a:t>Can be used to record a message to the test log</a:t>
            </a:r>
          </a:p>
          <a:p>
            <a:pPr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lvl="1"/>
            <a:endParaRPr lang="en-US" dirty="0"/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6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3189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Enabling Verbose Output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104756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/>
                <a:cs typeface="Courier New"/>
              </a:rPr>
              <a:t>QCOMPARE</a:t>
            </a:r>
            <a:r>
              <a:rPr lang="en-US" dirty="0"/>
              <a:t> macro uses </a:t>
            </a:r>
            <a:r>
              <a:rPr lang="en-US" dirty="0" err="1">
                <a:latin typeface="Courier New"/>
                <a:cs typeface="Courier New"/>
              </a:rPr>
              <a:t>QTest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toString</a:t>
            </a:r>
            <a:r>
              <a:rPr lang="en-US" dirty="0">
                <a:latin typeface="Courier New"/>
                <a:cs typeface="Courier New"/>
              </a:rPr>
              <a:t>() </a:t>
            </a:r>
            <a:r>
              <a:rPr lang="en-US" dirty="0"/>
              <a:t>functions to output verbose data of different argument types in case the comparison fails </a:t>
            </a:r>
          </a:p>
          <a:p>
            <a:pPr lvl="1"/>
            <a:r>
              <a:rPr lang="en-US" dirty="0"/>
              <a:t>Useful to add support for relevant custom types by adding specializations of overloads</a:t>
            </a:r>
          </a:p>
          <a:p>
            <a:pPr lvl="1"/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77727" y="2364357"/>
            <a:ext cx="8043428" cy="26751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namespace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MyNamespace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{ 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char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*</a:t>
            </a:r>
            <a:r>
              <a:rPr lang="en-US" sz="1200" dirty="0" err="1">
                <a:latin typeface="Courier New"/>
                <a:cs typeface="Courier New"/>
              </a:rPr>
              <a:t>toString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808000"/>
                </a:solidFill>
                <a:latin typeface="Courier New"/>
                <a:cs typeface="Courier New"/>
              </a:rPr>
              <a:t>const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MyPoint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&amp;point) 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    { 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        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bring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QTest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::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toString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overloads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into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scope: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using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QTest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toString</a:t>
            </a:r>
            <a:r>
              <a:rPr lang="en-US" sz="1200" dirty="0">
                <a:latin typeface="Courier New"/>
                <a:cs typeface="Courier New"/>
              </a:rPr>
              <a:t>; 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        //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delegate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char*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handling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to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QTest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::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toString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(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QByteArray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):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8000"/>
                </a:solidFill>
                <a:latin typeface="Courier New"/>
                <a:cs typeface="Courier New"/>
              </a:rPr>
              <a:t>        return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toString</a:t>
            </a:r>
            <a:r>
              <a:rPr lang="en-US" sz="1200" dirty="0">
                <a:latin typeface="Courier New"/>
                <a:cs typeface="Courier New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/>
                <a:cs typeface="Courier New"/>
              </a:rPr>
              <a:t>MyPoint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("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+ 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           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QByteArray</a:t>
            </a:r>
            <a:r>
              <a:rPr lang="en-US" sz="1200" dirty="0">
                <a:latin typeface="Courier New"/>
                <a:cs typeface="Courier New"/>
              </a:rPr>
              <a:t>::number(</a:t>
            </a:r>
            <a:r>
              <a:rPr lang="en-US" sz="1200" dirty="0" err="1">
                <a:latin typeface="Courier New"/>
                <a:cs typeface="Courier New"/>
              </a:rPr>
              <a:t>point.x</a:t>
            </a:r>
            <a:r>
              <a:rPr lang="en-US" sz="1200" dirty="0">
                <a:latin typeface="Courier New"/>
                <a:cs typeface="Courier New"/>
              </a:rPr>
              <a:t>())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+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",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"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+ 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/>
                <a:cs typeface="Courier New"/>
              </a:rPr>
              <a:t>            </a:t>
            </a:r>
            <a:r>
              <a:rPr lang="en-US" sz="1200" dirty="0" err="1">
                <a:solidFill>
                  <a:srgbClr val="800080"/>
                </a:solidFill>
                <a:latin typeface="Courier New"/>
                <a:cs typeface="Courier New"/>
              </a:rPr>
              <a:t>QByteArray</a:t>
            </a:r>
            <a:r>
              <a:rPr lang="en-US" sz="1200" dirty="0">
                <a:latin typeface="Courier New"/>
                <a:cs typeface="Courier New"/>
              </a:rPr>
              <a:t>::number(</a:t>
            </a:r>
            <a:r>
              <a:rPr lang="en-US" sz="1200" dirty="0" err="1">
                <a:latin typeface="Courier New"/>
                <a:cs typeface="Courier New"/>
              </a:rPr>
              <a:t>point.y</a:t>
            </a:r>
            <a:r>
              <a:rPr lang="en-US" sz="1200" dirty="0">
                <a:latin typeface="Courier New"/>
                <a:cs typeface="Courier New"/>
              </a:rPr>
              <a:t>())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+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/>
                <a:cs typeface="Courier New"/>
              </a:rPr>
              <a:t>')'</a:t>
            </a:r>
            <a:r>
              <a:rPr lang="en-US" sz="1200" dirty="0">
                <a:latin typeface="Courier New"/>
                <a:cs typeface="Courier New"/>
              </a:rPr>
              <a:t>); 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    } </a:t>
            </a:r>
          </a:p>
          <a:p>
            <a:pPr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/>
                <a:cs typeface="Courier New"/>
              </a:rPr>
              <a:t>}</a:t>
            </a:r>
            <a:endParaRPr lang="en-US" sz="1200" dirty="0">
              <a:solidFill>
                <a:schemeClr val="tx1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6426003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Data-Centric Test Case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777353"/>
          </a:xfrm>
        </p:spPr>
        <p:txBody>
          <a:bodyPr/>
          <a:lstStyle/>
          <a:p>
            <a:r>
              <a:rPr lang="en-US" dirty="0"/>
              <a:t>Possible to define data sets (tables) for tests</a:t>
            </a:r>
          </a:p>
          <a:p>
            <a:pPr lvl="1"/>
            <a:r>
              <a:rPr lang="en-US" dirty="0"/>
              <a:t>Data defined in </a:t>
            </a:r>
            <a:r>
              <a:rPr lang="en-US" dirty="0" err="1">
                <a:latin typeface="Courier New"/>
                <a:cs typeface="Courier New"/>
              </a:rPr>
              <a:t>testCase_data</a:t>
            </a:r>
            <a:r>
              <a:rPr lang="en-US" dirty="0">
                <a:latin typeface="Courier New"/>
                <a:cs typeface="Courier New"/>
              </a:rPr>
              <a:t>() </a:t>
            </a:r>
            <a:r>
              <a:rPr lang="en-US" dirty="0"/>
              <a:t>functions </a:t>
            </a:r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79376" y="2182685"/>
            <a:ext cx="7817060" cy="21685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#include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QtTest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QTest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class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MyDataTest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public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QObject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Q_OBJECT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private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slots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    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myTestCase_data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    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myTestCase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2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ex-data-test</a:t>
            </a:r>
          </a:p>
        </p:txBody>
      </p:sp>
    </p:spTree>
    <p:extLst>
      <p:ext uri="{BB962C8B-B14F-4D97-AF65-F5344CB8AC3E}">
        <p14:creationId xmlns:p14="http://schemas.microsoft.com/office/powerpoint/2010/main" val="39923653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Providing Test Data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1504338"/>
          </a:xfrm>
        </p:spPr>
        <p:txBody>
          <a:bodyPr/>
          <a:lstStyle/>
          <a:p>
            <a:r>
              <a:rPr lang="en-US" dirty="0"/>
              <a:t>Add columns with arguments and expected results</a:t>
            </a:r>
          </a:p>
          <a:p>
            <a:r>
              <a:rPr lang="en-US" dirty="0"/>
              <a:t>Add rows of data</a:t>
            </a:r>
          </a:p>
          <a:p>
            <a:pPr lvl="1"/>
            <a:r>
              <a:rPr lang="en-US" dirty="0"/>
              <a:t>The argument of the </a:t>
            </a:r>
            <a:r>
              <a:rPr lang="en-US" dirty="0" err="1">
                <a:latin typeface="Courier New"/>
                <a:cs typeface="Courier New"/>
              </a:rPr>
              <a:t>newRow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function defines a tag, which can be used to include a row in the test</a:t>
            </a:r>
          </a:p>
          <a:p>
            <a:pPr lvl="1"/>
            <a:r>
              <a:rPr lang="en-US" dirty="0"/>
              <a:t>By default all rows will be included </a:t>
            </a:r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11560" y="2875176"/>
            <a:ext cx="7848872" cy="21804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MyDataTest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myTestCase_data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test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data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table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with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two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columns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QTest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addColumn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&gt;(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integer_input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QTest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addColumn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&gt;(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"result"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200" dirty="0">
              <a:solidFill>
                <a:srgbClr val="008000"/>
              </a:solidFill>
              <a:latin typeface="Courier New" pitchFamily="49" charset="0"/>
              <a:cs typeface="Courier New" pitchFamily="49" charset="0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 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test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data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QTest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newRow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"1st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row"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1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“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yahoo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”;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QTest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newRow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"2nd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row"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2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“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hello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”;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QTest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newRow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"3rd"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3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&lt;&lt;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“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yeah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”;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200" dirty="0">
              <a:solidFill>
                <a:srgbClr val="000080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013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8795472"/>
              </p:ext>
            </p:extLst>
          </p:nvPr>
        </p:nvGraphicFramePr>
        <p:xfrm>
          <a:off x="643466" y="1238467"/>
          <a:ext cx="8043333" cy="399274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86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573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Open Sans Light"/>
                          <a:ea typeface="+mn-ea"/>
                          <a:cs typeface="Open Sans Light"/>
                        </a:rPr>
                        <a:t>SCXML</a:t>
                      </a: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SCXML</a:t>
                      </a:r>
                    </a:p>
                    <a:p>
                      <a:r>
                        <a:rPr lang="en-US" sz="1400" dirty="0" err="1">
                          <a:latin typeface="Open Sans Light"/>
                          <a:cs typeface="Open Sans Light"/>
                        </a:rPr>
                        <a:t>QScxmlStateMachine</a:t>
                      </a:r>
                      <a:endParaRPr lang="en-US" sz="1400" dirty="0">
                        <a:latin typeface="Open Sans Light"/>
                        <a:cs typeface="Open Sans Light"/>
                      </a:endParaRP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Data Models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Invoking Services 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Open Sans Light"/>
                          <a:ea typeface="+mn-ea"/>
                          <a:cs typeface="Open Sans Light"/>
                        </a:rPr>
                        <a:t>Inter-Process</a:t>
                      </a:r>
                      <a:r>
                        <a:rPr lang="en-US" sz="1800" b="0" kern="1200" baseline="0" dirty="0">
                          <a:solidFill>
                            <a:schemeClr val="tx1"/>
                          </a:solidFill>
                          <a:latin typeface="Open Sans Light"/>
                          <a:ea typeface="+mn-ea"/>
                          <a:cs typeface="Open Sans Light"/>
                        </a:rPr>
                        <a:t> Communication</a:t>
                      </a:r>
                      <a:endParaRPr lang="en-US" sz="1800" b="0" kern="1200" dirty="0">
                        <a:solidFill>
                          <a:schemeClr val="tx1"/>
                        </a:solidFill>
                        <a:latin typeface="Open Sans Light"/>
                        <a:ea typeface="+mn-ea"/>
                        <a:cs typeface="Open Sans Light"/>
                      </a:endParaRP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Running Processes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Inter-Process Communication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Qt Remote Objects 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Shared Memory </a:t>
                      </a:r>
                    </a:p>
                    <a:p>
                      <a:r>
                        <a:rPr lang="en-US" sz="1400" dirty="0" err="1">
                          <a:latin typeface="Open Sans Light"/>
                          <a:cs typeface="Open Sans Light"/>
                        </a:rPr>
                        <a:t>QtDBus</a:t>
                      </a:r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 – Qt Bindings to D-Bus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File Watcher 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Open Sans Light"/>
                          <a:ea typeface="+mn-ea"/>
                          <a:cs typeface="Open Sans Light"/>
                        </a:rPr>
                        <a:t>Multithreading</a:t>
                      </a: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Qt Threading Model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Reentrant and Thread-Safe Classes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Thread Affinity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Mutual Exclusion</a:t>
                      </a:r>
                    </a:p>
                    <a:p>
                      <a:r>
                        <a:rPr lang="en-US" sz="1400" dirty="0" err="1">
                          <a:latin typeface="Open Sans Light"/>
                          <a:cs typeface="Open Sans Light"/>
                        </a:rPr>
                        <a:t>QRunnable</a:t>
                      </a:r>
                      <a:endParaRPr lang="en-US" sz="1400" dirty="0">
                        <a:latin typeface="Open Sans Light"/>
                        <a:cs typeface="Open Sans Light"/>
                      </a:endParaRP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Open Sans Light"/>
                          <a:ea typeface="+mn-ea"/>
                          <a:cs typeface="Open Sans Light"/>
                        </a:rPr>
                        <a:t>Qt Concurrent</a:t>
                      </a: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Concurrent Tasks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Mapping and Filtering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25718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Feeding Test Data for Test Case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777353"/>
          </a:xfrm>
        </p:spPr>
        <p:txBody>
          <a:bodyPr/>
          <a:lstStyle/>
          <a:p>
            <a:r>
              <a:rPr lang="en-US" dirty="0"/>
              <a:t>Test function is called multiple times (number of rows)</a:t>
            </a:r>
          </a:p>
          <a:p>
            <a:r>
              <a:rPr lang="en-US" dirty="0"/>
              <a:t>Test function produces a single pass/fail result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75728" y="2226922"/>
            <a:ext cx="7791400" cy="14502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MyDataTest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myTestCase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QFETCH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integer_input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QFETCH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QCOMPARE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myTestedFunction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integer_input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),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6768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QTest</a:t>
            </a:r>
            <a:r>
              <a:rPr lang="en-US" dirty="0"/>
              <a:t> GUI Testing Support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81000" indent="-381000"/>
            <a:r>
              <a:rPr lang="en-US" dirty="0" err="1">
                <a:latin typeface="Courier New"/>
                <a:cs typeface="Courier New"/>
              </a:rPr>
              <a:t>QTest</a:t>
            </a:r>
            <a:r>
              <a:rPr lang="en-US" dirty="0"/>
              <a:t> class can be used to:</a:t>
            </a:r>
          </a:p>
          <a:p>
            <a:pPr marL="0" indent="0">
              <a:buNone/>
            </a:pPr>
            <a:endParaRPr lang="en-US" dirty="0"/>
          </a:p>
          <a:p>
            <a:pPr marL="400050">
              <a:buFontTx/>
              <a:buAutoNum type="arabicPeriod"/>
            </a:pPr>
            <a:r>
              <a:rPr lang="en-US" dirty="0"/>
              <a:t>Simulate key events</a:t>
            </a:r>
          </a:p>
          <a:p>
            <a:pPr marL="400050">
              <a:buFontTx/>
              <a:buAutoNum type="arabicPeriod"/>
            </a:pPr>
            <a:r>
              <a:rPr lang="en-US" dirty="0"/>
              <a:t>Simulate key presses: Up and Down</a:t>
            </a:r>
          </a:p>
          <a:p>
            <a:pPr marL="400050">
              <a:buFontTx/>
              <a:buAutoNum type="arabicPeriod"/>
            </a:pPr>
            <a:r>
              <a:rPr lang="en-US" dirty="0"/>
              <a:t>Simulate mouse events: Click and Move</a:t>
            </a:r>
          </a:p>
          <a:p>
            <a:pPr marL="400050">
              <a:buFontTx/>
              <a:buAutoNum type="arabicPeriod"/>
            </a:pPr>
            <a:r>
              <a:rPr lang="en-US" dirty="0"/>
              <a:t>Simulate mouse presses: Up and Down</a:t>
            </a:r>
          </a:p>
          <a:p>
            <a:pPr marL="400050">
              <a:buFontTx/>
              <a:buAutoNum type="arabicPeriod"/>
            </a:pPr>
            <a:r>
              <a:rPr lang="en-US" dirty="0"/>
              <a:t>Simulate sequences of touch events </a:t>
            </a:r>
          </a:p>
          <a:p>
            <a:pPr marL="400050">
              <a:buFontTx/>
              <a:buAutoNum type="arabicPeriod"/>
            </a:pPr>
            <a:r>
              <a:rPr lang="en-US" dirty="0"/>
              <a:t>Check the current test function or data to initialize or cleanup something </a:t>
            </a:r>
          </a:p>
          <a:p>
            <a:pPr marL="400050">
              <a:buFontTx/>
              <a:buAutoNum type="arabicPeriod"/>
            </a:pPr>
            <a:r>
              <a:rPr lang="en-US" dirty="0"/>
              <a:t>Convert values of various types into strings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4408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 Key/Mouse/Touch Events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05036" y="1325116"/>
            <a:ext cx="7791400" cy="30445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MyTest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init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_tested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new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QLineEdit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"default"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MyTest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testcase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defaultValue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"default"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input(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abc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QTest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keyClicks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_tested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input);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 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mouseClick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(), 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mouseDClick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(), 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mouseMove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(), </a:t>
            </a:r>
            <a:r>
              <a:rPr lang="en-US" sz="120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touchEvent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()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result(</a:t>
            </a:r>
            <a:r>
              <a:rPr lang="en-US" sz="1200" dirty="0">
                <a:solidFill>
                  <a:srgbClr val="800000"/>
                </a:solidFill>
                <a:latin typeface="Courier New" pitchFamily="49" charset="0"/>
                <a:cs typeface="Courier New" pitchFamily="49" charset="0"/>
              </a:rPr>
              <a:t>_tested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text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QString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expected(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defaultValue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+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input);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QCOMPARE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(result,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expected);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</a:t>
            </a: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keyinput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0452062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Asynchronous Functions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No mock objects exist in </a:t>
            </a:r>
            <a:r>
              <a:rPr lang="en-US" dirty="0" err="1"/>
              <a:t>QTestLib</a:t>
            </a:r>
            <a:endParaRPr lang="en-US" dirty="0"/>
          </a:p>
          <a:p>
            <a:pPr lvl="1"/>
            <a:r>
              <a:rPr lang="en-US" dirty="0"/>
              <a:t>Order and quantity of calls of slots/functions need to be recorded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QSignalSpy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r>
              <a:rPr lang="en-US" dirty="0"/>
              <a:t>The challenge is not to fall out the test slot function before verifying signals emitted by the tested class</a:t>
            </a:r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QTest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qWait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How long to wait?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>
                <a:latin typeface="Courier New"/>
                <a:cs typeface="Courier New"/>
              </a:rPr>
              <a:t>QSignalSpy</a:t>
            </a:r>
            <a:r>
              <a:rPr lang="en-US" dirty="0">
                <a:latin typeface="Courier New"/>
                <a:cs typeface="Courier New"/>
              </a:rPr>
              <a:t>::wait()</a:t>
            </a:r>
          </a:p>
          <a:p>
            <a:pPr lvl="1"/>
            <a:r>
              <a:rPr lang="en-US" dirty="0"/>
              <a:t>Starts an event loop </a:t>
            </a:r>
          </a:p>
          <a:p>
            <a:pPr lvl="1"/>
            <a:r>
              <a:rPr lang="en-US" dirty="0"/>
              <a:t>Waits until a signal or timeout occurs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6610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Signals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3" y="1370838"/>
            <a:ext cx="3950474" cy="3784985"/>
          </a:xfrm>
        </p:spPr>
        <p:txBody>
          <a:bodyPr/>
          <a:lstStyle/>
          <a:p>
            <a:r>
              <a:rPr lang="en-US" dirty="0"/>
              <a:t>A signal can be emitted asynchronously after a tested slot is called</a:t>
            </a:r>
          </a:p>
          <a:p>
            <a:endParaRPr lang="en-US" dirty="0"/>
          </a:p>
          <a:p>
            <a:r>
              <a:rPr lang="en-US" dirty="0"/>
              <a:t>Test code needs to connect to that signal to receive it</a:t>
            </a:r>
          </a:p>
          <a:p>
            <a:endParaRPr lang="en-US" dirty="0"/>
          </a:p>
          <a:p>
            <a:r>
              <a:rPr lang="en-US" dirty="0"/>
              <a:t>The connected slot needs to verify the signal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7338" y="1076737"/>
            <a:ext cx="4826662" cy="337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211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QSignalSpy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952992"/>
          </a:xfrm>
        </p:spPr>
        <p:txBody>
          <a:bodyPr/>
          <a:lstStyle/>
          <a:p>
            <a:r>
              <a:rPr lang="en-US" dirty="0"/>
              <a:t>Can be used to record calls of a single signal</a:t>
            </a:r>
          </a:p>
          <a:p>
            <a:endParaRPr lang="en-US" dirty="0"/>
          </a:p>
          <a:p>
            <a:r>
              <a:rPr lang="en-US" dirty="0"/>
              <a:t>Records the values of the call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010" y="1605873"/>
            <a:ext cx="4389825" cy="317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6578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Test with </a:t>
            </a:r>
            <a:r>
              <a:rPr lang="en-US" dirty="0" err="1"/>
              <a:t>QSignalSpy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</a:t>
            </a: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signalspy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75556" y="1184822"/>
            <a:ext cx="7899412" cy="31323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 lnSpcReduction="10000"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MyTest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testStart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{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MyTimer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timer;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QSignalSpy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spy(&amp;timer,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&amp;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MyTimer</a:t>
            </a: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::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ownTimerTimeout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QVERIFY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spy.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isValid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valid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signal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QVERIFY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spy.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isEmpty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no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calls,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precondition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   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const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unsigned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long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Period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timer.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ownStartTimer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(Period);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  <a:endParaRPr lang="en-US" sz="1200" dirty="0">
              <a:solidFill>
                <a:srgbClr val="800080"/>
              </a:solidFill>
              <a:latin typeface="Courier New" pitchFamily="49" charset="0"/>
              <a:cs typeface="Courier New" pitchFamily="49" charset="0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QVERIFY(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spy.wait</a:t>
            </a: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Period * 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10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const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80800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spy.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count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QCOMPARE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(result,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80"/>
                </a:solidFill>
                <a:latin typeface="Courier New" pitchFamily="49" charset="0"/>
                <a:cs typeface="Courier New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one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call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expected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QList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1200" dirty="0" err="1">
                <a:solidFill>
                  <a:srgbClr val="800080"/>
                </a:solidFill>
                <a:latin typeface="Courier New" pitchFamily="49" charset="0"/>
                <a:cs typeface="Courier New" pitchFamily="49" charset="0"/>
              </a:rPr>
              <a:t>QVariant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theCall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spy.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takeFirst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();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 pitchFamily="49" charset="0"/>
                <a:cs typeface="Courier New" pitchFamily="49" charset="0"/>
              </a:rPr>
              <a:t>    QVERIFY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theCall.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isEmpty</a:t>
            </a: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());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no</a:t>
            </a:r>
            <a:r>
              <a:rPr lang="en-US" sz="1200" dirty="0">
                <a:solidFill>
                  <a:srgbClr val="C0C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20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parameters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200" dirty="0">
              <a:solidFill>
                <a:srgbClr val="808000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8984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Recorded Calls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QSignalSpy</a:t>
            </a:r>
            <a:r>
              <a:rPr lang="en-US" dirty="0"/>
              <a:t> is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QList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QList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QVariant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&gt; &gt;</a:t>
            </a:r>
            <a:endParaRPr lang="en-US" dirty="0"/>
          </a:p>
          <a:p>
            <a:endParaRPr lang="en-US" dirty="0"/>
          </a:p>
          <a:p>
            <a:r>
              <a:rPr lang="en-US" dirty="0"/>
              <a:t>All parameters of calls can be accessed and verified through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QList</a:t>
            </a:r>
            <a:endParaRPr lang="en-US" dirty="0"/>
          </a:p>
          <a:p>
            <a:endParaRPr lang="en-US" dirty="0"/>
          </a:p>
          <a:p>
            <a:r>
              <a:rPr lang="en-US" dirty="0"/>
              <a:t>Values are stored as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QVariants</a:t>
            </a:r>
            <a:endParaRPr lang="en-US" dirty="0"/>
          </a:p>
          <a:p>
            <a:pPr lvl="1"/>
            <a:r>
              <a:rPr lang="en-US" dirty="0" err="1">
                <a:latin typeface="Courier New" pitchFamily="49" charset="0"/>
                <a:cs typeface="Courier New" pitchFamily="49" charset="0"/>
              </a:rPr>
              <a:t>QVariant</a:t>
            </a:r>
            <a:r>
              <a:rPr lang="en-US" dirty="0"/>
              <a:t> provides converter functions</a:t>
            </a:r>
          </a:p>
          <a:p>
            <a:pPr lvl="1"/>
            <a:r>
              <a:rPr lang="en-US" dirty="0"/>
              <a:t>For example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QVariant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toInt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2907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QBENCHMARK Macro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Simple to use </a:t>
            </a:r>
          </a:p>
          <a:p>
            <a:endParaRPr lang="en-US" dirty="0"/>
          </a:p>
          <a:p>
            <a:r>
              <a:rPr lang="en-US" dirty="0"/>
              <a:t>Code block may be iterated</a:t>
            </a:r>
          </a:p>
          <a:p>
            <a:pPr lvl="1"/>
            <a:r>
              <a:rPr lang="en-US" dirty="0"/>
              <a:t>Affects to the test design and implementation</a:t>
            </a:r>
          </a:p>
          <a:p>
            <a:endParaRPr lang="en-US" dirty="0"/>
          </a:p>
          <a:p>
            <a:r>
              <a:rPr lang="en-US" dirty="0"/>
              <a:t>Several measurement back-ends possible</a:t>
            </a:r>
          </a:p>
          <a:p>
            <a:pPr lvl="1"/>
            <a:r>
              <a:rPr lang="en-US" dirty="0"/>
              <a:t>Wall time, CPU tick count, </a:t>
            </a:r>
            <a:r>
              <a:rPr lang="en-US" dirty="0" err="1"/>
              <a:t>valgrind</a:t>
            </a:r>
            <a:r>
              <a:rPr lang="en-US" dirty="0"/>
              <a:t>/</a:t>
            </a:r>
            <a:r>
              <a:rPr lang="en-US" dirty="0" err="1"/>
              <a:t>callgrind</a:t>
            </a:r>
            <a:r>
              <a:rPr lang="en-US" dirty="0"/>
              <a:t>, event count</a:t>
            </a:r>
          </a:p>
          <a:p>
            <a:pPr lvl="1"/>
            <a:r>
              <a:rPr lang="en-US" dirty="0"/>
              <a:t>Availability depends on the platform</a:t>
            </a:r>
          </a:p>
          <a:p>
            <a:pPr lvl="1"/>
            <a:endParaRPr lang="en-US" dirty="0"/>
          </a:p>
          <a:p>
            <a:r>
              <a:rPr lang="en-US" dirty="0"/>
              <a:t>Sometimes more straightforward to use </a:t>
            </a:r>
            <a:r>
              <a:rPr lang="en-US" dirty="0" err="1">
                <a:latin typeface="Courier New"/>
                <a:cs typeface="Courier New"/>
              </a:rPr>
              <a:t>QTime</a:t>
            </a:r>
            <a:r>
              <a:rPr lang="en-US" dirty="0">
                <a:latin typeface="Courier New"/>
                <a:cs typeface="Courier New"/>
              </a:rPr>
              <a:t>::elapsed() </a:t>
            </a:r>
            <a:r>
              <a:rPr lang="en-US" dirty="0"/>
              <a:t>function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6792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Benchmarking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76033" y="2496139"/>
            <a:ext cx="8043428" cy="17966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PASS : </a:t>
            </a:r>
            <a:r>
              <a:rPr lang="en-US" sz="1200" dirty="0" err="1">
                <a:latin typeface="Courier New"/>
                <a:cs typeface="Courier New"/>
              </a:rPr>
              <a:t>Container_perfTest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initTestCase</a:t>
            </a:r>
            <a:r>
              <a:rPr lang="en-US" sz="1200" dirty="0">
                <a:latin typeface="Courier New"/>
                <a:cs typeface="Courier New"/>
              </a:rPr>
              <a:t>()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PASS : </a:t>
            </a:r>
            <a:r>
              <a:rPr lang="en-US" sz="1200" dirty="0" err="1">
                <a:latin typeface="Courier New"/>
                <a:cs typeface="Courier New"/>
              </a:rPr>
              <a:t>Container_perfTest</a:t>
            </a:r>
            <a:r>
              <a:rPr lang="en-US" sz="1200" dirty="0">
                <a:latin typeface="Courier New"/>
                <a:cs typeface="Courier New"/>
              </a:rPr>
              <a:t>::testCase1()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RESULT : </a:t>
            </a:r>
            <a:r>
              <a:rPr lang="en-US" sz="1200" dirty="0" err="1">
                <a:latin typeface="Courier New"/>
                <a:cs typeface="Courier New"/>
              </a:rPr>
              <a:t>Container_perfTest</a:t>
            </a:r>
            <a:r>
              <a:rPr lang="en-US" sz="1200" dirty="0">
                <a:latin typeface="Courier New"/>
                <a:cs typeface="Courier New"/>
              </a:rPr>
              <a:t>::testCase1():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0.50 </a:t>
            </a:r>
            <a:r>
              <a:rPr lang="en-US" sz="1200" dirty="0" err="1">
                <a:latin typeface="Courier New"/>
                <a:cs typeface="Courier New"/>
              </a:rPr>
              <a:t>msecs</a:t>
            </a:r>
            <a:r>
              <a:rPr lang="en-US" sz="1200" dirty="0">
                <a:latin typeface="Courier New"/>
                <a:cs typeface="Courier New"/>
              </a:rPr>
              <a:t> per iteration (total: 64, iterations: 128)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PASS : </a:t>
            </a:r>
            <a:r>
              <a:rPr lang="en-US" sz="1200" dirty="0" err="1">
                <a:latin typeface="Courier New"/>
                <a:cs typeface="Courier New"/>
              </a:rPr>
              <a:t>Container_perfTest</a:t>
            </a:r>
            <a:r>
              <a:rPr lang="en-US" sz="1200" dirty="0">
                <a:latin typeface="Courier New"/>
                <a:cs typeface="Courier New"/>
              </a:rPr>
              <a:t>::testCase2()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RESULT : </a:t>
            </a:r>
            <a:r>
              <a:rPr lang="en-US" sz="1200" dirty="0" err="1">
                <a:latin typeface="Courier New"/>
                <a:cs typeface="Courier New"/>
              </a:rPr>
              <a:t>Container_perfTest</a:t>
            </a:r>
            <a:r>
              <a:rPr lang="en-US" sz="1200" dirty="0">
                <a:latin typeface="Courier New"/>
                <a:cs typeface="Courier New"/>
              </a:rPr>
              <a:t>::testCase2():</a:t>
            </a:r>
          </a:p>
          <a:p>
            <a:pPr indent="0">
              <a:lnSpc>
                <a:spcPct val="5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0.54 </a:t>
            </a:r>
            <a:r>
              <a:rPr lang="en-US" sz="1200" dirty="0" err="1">
                <a:latin typeface="Courier New"/>
                <a:cs typeface="Courier New"/>
              </a:rPr>
              <a:t>msecs</a:t>
            </a:r>
            <a:r>
              <a:rPr lang="en-US" sz="1200" dirty="0">
                <a:latin typeface="Courier New"/>
                <a:cs typeface="Courier New"/>
              </a:rPr>
              <a:t> per iteration (total: 70, iterations: 128)</a:t>
            </a:r>
            <a:endParaRPr lang="en-US" sz="1200" dirty="0">
              <a:effectLst/>
              <a:latin typeface="Courier New"/>
              <a:cs typeface="Courier New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61020" y="1181100"/>
            <a:ext cx="7971420" cy="11363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 vert="horz" lIns="91440" tIns="45720" rIns="91440" bIns="45720" rtlCol="0">
            <a:normAutofit/>
          </a:bodyPr>
          <a:lstStyle>
            <a:lvl1pPr marL="0" indent="-2880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328930"/>
              </a:buClr>
              <a:buSzPct val="100000"/>
              <a:buFont typeface="Arial"/>
              <a:buChar char="•"/>
              <a:defRPr sz="14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1pPr>
            <a:lvl2pPr marL="432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720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008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296000" indent="-144000" algn="l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328930"/>
              </a:buClr>
              <a:buSzPct val="100000"/>
              <a:buFont typeface="Arial"/>
              <a:buChar char="•"/>
              <a:defRPr sz="1200">
                <a:solidFill>
                  <a:srgbClr val="35322F"/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latin typeface="Courier New"/>
                <a:cs typeface="Courier New"/>
              </a:rPr>
              <a:t>QBENCHMARK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  <a:r>
              <a:rPr lang="en-US" sz="1200" dirty="0">
                <a:latin typeface="Courier New"/>
                <a:cs typeface="Courier New"/>
              </a:rPr>
              <a:t> // or QBENCHMARK_ONCE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    …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code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to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be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</a:rPr>
              <a:t>measured</a:t>
            </a:r>
            <a:r>
              <a:rPr lang="en-US" sz="1200" dirty="0">
                <a:solidFill>
                  <a:srgbClr val="C0C0C0"/>
                </a:solidFill>
                <a:latin typeface="Courier New"/>
                <a:cs typeface="Courier New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…</a:t>
            </a:r>
            <a:r>
              <a:rPr lang="en-US" sz="1200" dirty="0">
                <a:latin typeface="Courier New"/>
                <a:cs typeface="Courier New"/>
              </a:rPr>
              <a:t> </a:t>
            </a:r>
          </a:p>
          <a:p>
            <a:pPr indent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sz="1200" dirty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  <a:endParaRPr lang="en-US" sz="1200" dirty="0">
              <a:solidFill>
                <a:srgbClr val="808000"/>
              </a:solidFill>
              <a:latin typeface="Courier New"/>
              <a:cs typeface="Courier New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5107462" y="2917239"/>
            <a:ext cx="392057" cy="693340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662936" y="2912201"/>
            <a:ext cx="392057" cy="693340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297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8242876"/>
              </p:ext>
            </p:extLst>
          </p:nvPr>
        </p:nvGraphicFramePr>
        <p:xfrm>
          <a:off x="643466" y="1238467"/>
          <a:ext cx="8043333" cy="295645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86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573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Open Sans Light"/>
                          <a:ea typeface="+mn-ea"/>
                          <a:cs typeface="Open Sans Light"/>
                        </a:rPr>
                        <a:t>Networking</a:t>
                      </a: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TCP/UDP Sockets</a:t>
                      </a:r>
                    </a:p>
                    <a:p>
                      <a:r>
                        <a:rPr lang="en-US" sz="1400" dirty="0" err="1">
                          <a:latin typeface="Open Sans Light"/>
                          <a:cs typeface="Open Sans Light"/>
                        </a:rPr>
                        <a:t>WebSockets</a:t>
                      </a:r>
                      <a:endParaRPr lang="en-US" sz="1400" dirty="0">
                        <a:latin typeface="Open Sans Light"/>
                        <a:cs typeface="Open Sans Light"/>
                      </a:endParaRP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SSL Sockets</a:t>
                      </a:r>
                    </a:p>
                    <a:p>
                      <a:r>
                        <a:rPr lang="en-US" sz="1400" dirty="0" err="1">
                          <a:latin typeface="Open Sans Light"/>
                          <a:cs typeface="Open Sans Light"/>
                        </a:rPr>
                        <a:t>QNetworkAccessManager</a:t>
                      </a:r>
                      <a:endParaRPr lang="en-US" sz="1400" dirty="0">
                        <a:latin typeface="Open Sans Light"/>
                        <a:cs typeface="Open Sans Light"/>
                      </a:endParaRP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Requests and Replies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DNS and Proxies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Cookies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Open Sans Light"/>
                          <a:ea typeface="+mn-ea"/>
                          <a:cs typeface="Open Sans Light"/>
                        </a:rPr>
                        <a:t>Network Authorization</a:t>
                      </a: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Authorization Flow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latin typeface="Open Sans Light"/>
                          <a:ea typeface="+mn-ea"/>
                          <a:cs typeface="Open Sans Light"/>
                        </a:rPr>
                        <a:t>WebEngine</a:t>
                      </a:r>
                      <a:endParaRPr lang="en-US" sz="1800" b="0" kern="1200" dirty="0">
                        <a:solidFill>
                          <a:schemeClr val="tx1"/>
                        </a:solidFill>
                        <a:latin typeface="Open Sans Light"/>
                        <a:ea typeface="+mn-ea"/>
                        <a:cs typeface="Open Sans Light"/>
                      </a:endParaRPr>
                    </a:p>
                  </a:txBody>
                  <a:tcPr marL="91428" marR="91428" marT="45703" marB="45703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Qt </a:t>
                      </a:r>
                      <a:r>
                        <a:rPr lang="en-US" sz="1400" dirty="0" err="1">
                          <a:latin typeface="Open Sans Light"/>
                          <a:cs typeface="Open Sans Light"/>
                        </a:rPr>
                        <a:t>WebEngine</a:t>
                      </a:r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 Widgets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Handling Asynchronous Functions </a:t>
                      </a:r>
                    </a:p>
                    <a:p>
                      <a:r>
                        <a:rPr lang="en-US" sz="1400" dirty="0">
                          <a:latin typeface="Open Sans Light"/>
                          <a:cs typeface="Open Sans Light"/>
                        </a:rPr>
                        <a:t>Exposing Qt objects to JavaScript Engine</a:t>
                      </a:r>
                    </a:p>
                  </a:txBody>
                  <a:tcPr marL="91428" marR="91428" marT="45703" marB="45703" anchor="ctr"/>
                </a:tc>
                <a:extLst>
                  <a:ext uri="{0D108BD9-81ED-4DB2-BD59-A6C34878D82A}">
                    <a16:rowId xmlns:a16="http://schemas.microsoft.com/office/drawing/2014/main" val="13900797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906940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kind of tests can be written with Qt Test?</a:t>
            </a:r>
          </a:p>
          <a:p>
            <a:endParaRPr lang="en-US" dirty="0"/>
          </a:p>
          <a:p>
            <a:r>
              <a:rPr lang="en-US" dirty="0"/>
              <a:t>How tests are executed?</a:t>
            </a:r>
          </a:p>
          <a:p>
            <a:endParaRPr lang="en-US" dirty="0"/>
          </a:p>
          <a:p>
            <a:r>
              <a:rPr lang="en-US" dirty="0"/>
              <a:t>Name at least five macros, which can be used in writing tests. How do these macros work?</a:t>
            </a:r>
          </a:p>
          <a:p>
            <a:endParaRPr lang="en-US" dirty="0"/>
          </a:p>
          <a:p>
            <a:r>
              <a:rPr lang="en-US" dirty="0"/>
              <a:t>Explain differences between </a:t>
            </a:r>
            <a:r>
              <a:rPr lang="en-US" dirty="0" err="1">
                <a:latin typeface="Courier New"/>
                <a:cs typeface="Courier New"/>
              </a:rPr>
              <a:t>QTest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qWait</a:t>
            </a:r>
            <a:r>
              <a:rPr lang="en-US" dirty="0">
                <a:latin typeface="Courier New"/>
                <a:cs typeface="Courier New"/>
              </a:rPr>
              <a:t>() </a:t>
            </a:r>
            <a:r>
              <a:rPr lang="en-US" dirty="0"/>
              <a:t>and </a:t>
            </a:r>
            <a:r>
              <a:rPr lang="en-US" dirty="0" err="1">
                <a:latin typeface="Courier New"/>
                <a:cs typeface="Courier New"/>
              </a:rPr>
              <a:t>QSignalSpy</a:t>
            </a:r>
            <a:r>
              <a:rPr lang="en-US" dirty="0">
                <a:latin typeface="Courier New"/>
                <a:cs typeface="Courier New"/>
              </a:rPr>
              <a:t>::wait()</a:t>
            </a:r>
            <a:r>
              <a:rPr lang="en-US" dirty="0"/>
              <a:t>. Which one would you prefer in testing signals?</a:t>
            </a:r>
          </a:p>
          <a:p>
            <a:endParaRPr lang="en-US" dirty="0"/>
          </a:p>
          <a:p>
            <a:r>
              <a:rPr lang="en-US" dirty="0"/>
              <a:t>What should you take into account, when benchmarking code with </a:t>
            </a:r>
            <a:r>
              <a:rPr lang="en-US" dirty="0">
                <a:latin typeface="Courier New"/>
                <a:cs typeface="Courier New"/>
              </a:rPr>
              <a:t>QBENCHMARK</a:t>
            </a:r>
            <a:r>
              <a:rPr lang="en-US" dirty="0"/>
              <a:t>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9931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Test allows you to write unit tests for your classes</a:t>
            </a:r>
          </a:p>
          <a:p>
            <a:endParaRPr lang="en-US" dirty="0"/>
          </a:p>
          <a:p>
            <a:r>
              <a:rPr lang="en-US" dirty="0"/>
              <a:t>Qt Test provides a framework to implement and execute test functions</a:t>
            </a:r>
          </a:p>
          <a:p>
            <a:endParaRPr lang="en-US" dirty="0"/>
          </a:p>
          <a:p>
            <a:r>
              <a:rPr lang="en-US" dirty="0"/>
              <a:t>Several macros, such as </a:t>
            </a:r>
            <a:r>
              <a:rPr lang="en-US" dirty="0">
                <a:latin typeface="Courier New"/>
                <a:cs typeface="Courier New"/>
              </a:rPr>
              <a:t>QVERIFY</a:t>
            </a:r>
            <a:r>
              <a:rPr lang="en-US" dirty="0"/>
              <a:t>, </a:t>
            </a:r>
            <a:r>
              <a:rPr lang="en-US" dirty="0">
                <a:latin typeface="Courier New"/>
                <a:cs typeface="Courier New"/>
              </a:rPr>
              <a:t>QCOMPARE</a:t>
            </a:r>
            <a:r>
              <a:rPr lang="en-US" dirty="0"/>
              <a:t>, </a:t>
            </a:r>
            <a:r>
              <a:rPr lang="en-US" dirty="0">
                <a:latin typeface="Courier New"/>
                <a:cs typeface="Courier New"/>
              </a:rPr>
              <a:t>QSKIP</a:t>
            </a:r>
            <a:r>
              <a:rPr lang="en-US" dirty="0"/>
              <a:t>, </a:t>
            </a:r>
            <a:r>
              <a:rPr lang="en-US" dirty="0">
                <a:latin typeface="Courier New"/>
                <a:cs typeface="Courier New"/>
              </a:rPr>
              <a:t>QFETCH</a:t>
            </a:r>
            <a:r>
              <a:rPr lang="en-US" dirty="0"/>
              <a:t>, </a:t>
            </a:r>
            <a:r>
              <a:rPr lang="en-US" dirty="0">
                <a:latin typeface="Courier New"/>
                <a:cs typeface="Courier New"/>
              </a:rPr>
              <a:t>QBENCHMARK</a:t>
            </a:r>
            <a:r>
              <a:rPr lang="en-US" dirty="0"/>
              <a:t>, are available to implement test cases</a:t>
            </a:r>
          </a:p>
          <a:p>
            <a:endParaRPr lang="en-US" dirty="0"/>
          </a:p>
          <a:p>
            <a:r>
              <a:rPr lang="en-US" dirty="0"/>
              <a:t>Test data can be provided in a table format </a:t>
            </a:r>
          </a:p>
          <a:p>
            <a:pPr lvl="1"/>
            <a:r>
              <a:rPr lang="en-US" dirty="0"/>
              <a:t>Data rows can be selected using the command line options </a:t>
            </a:r>
          </a:p>
          <a:p>
            <a:pPr lvl="1"/>
            <a:endParaRPr lang="en-US" dirty="0"/>
          </a:p>
          <a:p>
            <a:r>
              <a:rPr lang="en-US" dirty="0"/>
              <a:t>GUI events can be simulated in tests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Emitted signals and their parameters can be tested with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QSignalSpy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6121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– Benchmarking Iterators 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You are provided with a console program, using Java-style and STL-style iterators on an associative container</a:t>
            </a:r>
          </a:p>
          <a:p>
            <a:endParaRPr lang="en-US" dirty="0"/>
          </a:p>
          <a:p>
            <a:r>
              <a:rPr lang="en-US" dirty="0"/>
              <a:t>Create a test project with test functions, which benchmark the iterators</a:t>
            </a:r>
          </a:p>
          <a:p>
            <a:pPr lvl="1"/>
            <a:r>
              <a:rPr lang="en-US" dirty="0"/>
              <a:t>Java-style iterator</a:t>
            </a:r>
          </a:p>
          <a:p>
            <a:pPr lvl="1"/>
            <a:r>
              <a:rPr lang="en-US" dirty="0"/>
              <a:t>STL-style </a:t>
            </a:r>
            <a:r>
              <a:rPr lang="en-US" dirty="0" err="1"/>
              <a:t>const</a:t>
            </a:r>
            <a:r>
              <a:rPr lang="en-US" dirty="0"/>
              <a:t> iterator</a:t>
            </a:r>
          </a:p>
          <a:p>
            <a:pPr lvl="1"/>
            <a:r>
              <a:rPr lang="en-US" dirty="0"/>
              <a:t>Java-style mutable iterator</a:t>
            </a:r>
          </a:p>
          <a:p>
            <a:pPr lvl="1"/>
            <a:r>
              <a:rPr lang="en-US" dirty="0" err="1"/>
              <a:t>STLstyle</a:t>
            </a:r>
            <a:r>
              <a:rPr lang="en-US" dirty="0"/>
              <a:t> non-</a:t>
            </a:r>
            <a:r>
              <a:rPr lang="en-US" dirty="0" err="1"/>
              <a:t>const</a:t>
            </a:r>
            <a:r>
              <a:rPr lang="en-US" dirty="0"/>
              <a:t> iterator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Q_FOREACH</a:t>
            </a:r>
            <a:r>
              <a:rPr lang="en-US" dirty="0"/>
              <a:t> vs. range-based loop</a:t>
            </a:r>
          </a:p>
          <a:p>
            <a:endParaRPr lang="en-US" dirty="0"/>
          </a:p>
          <a:p>
            <a:r>
              <a:rPr lang="en-US" dirty="0"/>
              <a:t>You need to reset the iterator, if the benchmarked code is executed more than once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lab-benchmarking-iterators</a:t>
            </a:r>
          </a:p>
        </p:txBody>
      </p:sp>
    </p:spTree>
    <p:extLst>
      <p:ext uri="{BB962C8B-B14F-4D97-AF65-F5344CB8AC3E}">
        <p14:creationId xmlns:p14="http://schemas.microsoft.com/office/powerpoint/2010/main" val="8150919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4238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Database Connection</a:t>
            </a:r>
          </a:p>
          <a:p>
            <a:r>
              <a:rPr lang="en-US" dirty="0"/>
              <a:t>Driver Plugins </a:t>
            </a:r>
          </a:p>
          <a:p>
            <a:r>
              <a:rPr lang="en-US" dirty="0"/>
              <a:t>SQL Queries</a:t>
            </a:r>
          </a:p>
          <a:p>
            <a:r>
              <a:rPr lang="en-US" dirty="0"/>
              <a:t>Database Item Models</a:t>
            </a:r>
          </a:p>
          <a:p>
            <a:r>
              <a:rPr lang="en-US" dirty="0"/>
              <a:t>Transactions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65647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…how to manage database</a:t>
            </a:r>
          </a:p>
          <a:p>
            <a:r>
              <a:rPr lang="en-US" dirty="0"/>
              <a:t>…how to create and execute SQL queries </a:t>
            </a:r>
          </a:p>
          <a:p>
            <a:r>
              <a:rPr lang="en-US" dirty="0"/>
              <a:t>…mapping query results into item models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06418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Database Module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contains cross-platform and database-independent SQL APIs</a:t>
            </a:r>
          </a:p>
          <a:p>
            <a:endParaRPr lang="en-US" dirty="0"/>
          </a:p>
          <a:p>
            <a:r>
              <a:rPr lang="en-US" dirty="0"/>
              <a:t>All database-specific code for accessing the database is hidden behind a special driver plug-in</a:t>
            </a:r>
          </a:p>
          <a:p>
            <a:endParaRPr lang="en-US" dirty="0"/>
          </a:p>
          <a:p>
            <a:r>
              <a:rPr lang="en-US" dirty="0"/>
              <a:t>In order to use the SQL support, add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QT +=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sql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to your </a:t>
            </a:r>
            <a:r>
              <a:rPr lang="en-US" b="1" dirty="0"/>
              <a:t>.pro </a:t>
            </a:r>
            <a:r>
              <a:rPr lang="en-US" dirty="0"/>
              <a:t>file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8959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Connection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Provides an interface to a database using database-specific drivers </a:t>
            </a:r>
          </a:p>
          <a:p>
            <a:pPr lvl="1"/>
            <a:r>
              <a:rPr lang="en-US" dirty="0"/>
              <a:t>Any number of connections to one or more databases supported </a:t>
            </a:r>
          </a:p>
          <a:p>
            <a:pPr lvl="1"/>
            <a:endParaRPr lang="en-US" dirty="0"/>
          </a:p>
          <a:p>
            <a:r>
              <a:rPr lang="en-US" dirty="0" err="1">
                <a:latin typeface="Courier New" pitchFamily="49" charset="0"/>
              </a:rPr>
              <a:t>QSqlDatabase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addDatabase</a:t>
            </a:r>
            <a:r>
              <a:rPr lang="en-US" dirty="0">
                <a:latin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</a:rPr>
              <a:t>const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QString</a:t>
            </a:r>
            <a:r>
              <a:rPr lang="en-US" dirty="0">
                <a:latin typeface="Courier New" pitchFamily="49" charset="0"/>
              </a:rPr>
              <a:t> &amp;type, </a:t>
            </a:r>
            <a:r>
              <a:rPr lang="en-US" dirty="0" err="1">
                <a:latin typeface="Courier New" pitchFamily="49" charset="0"/>
              </a:rPr>
              <a:t>const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QString</a:t>
            </a:r>
            <a:r>
              <a:rPr lang="en-US" dirty="0">
                <a:latin typeface="Courier New" pitchFamily="49" charset="0"/>
              </a:rPr>
              <a:t> &amp;name)</a:t>
            </a:r>
            <a:r>
              <a:rPr lang="en-US" dirty="0"/>
              <a:t> returns an object for the database connection</a:t>
            </a:r>
          </a:p>
          <a:p>
            <a:pPr lvl="1"/>
            <a:r>
              <a:rPr lang="en-US" dirty="0"/>
              <a:t>Type defines the driver to be used </a:t>
            </a:r>
          </a:p>
          <a:p>
            <a:pPr lvl="1"/>
            <a:r>
              <a:rPr lang="en-US" dirty="0"/>
              <a:t>Connection is identified by a name – using an existing connection name replaces the old one</a:t>
            </a:r>
          </a:p>
          <a:p>
            <a:pPr lvl="1"/>
            <a:r>
              <a:rPr lang="en-US" dirty="0"/>
              <a:t>Connection may only be used in the thread, where it was created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If no connection name is given, the default connection is used in SQL queries later on</a:t>
            </a:r>
          </a:p>
          <a:p>
            <a:endParaRPr lang="en-US" dirty="0"/>
          </a:p>
          <a:p>
            <a:r>
              <a:rPr lang="en-US" dirty="0" err="1">
                <a:latin typeface="Courier New"/>
                <a:cs typeface="Courier New"/>
              </a:rPr>
              <a:t>QSqlDatabase</a:t>
            </a:r>
            <a:r>
              <a:rPr lang="en-US" dirty="0">
                <a:latin typeface="Courier New"/>
                <a:cs typeface="Courier New"/>
              </a:rPr>
              <a:t>::connection(</a:t>
            </a:r>
            <a:r>
              <a:rPr lang="en-US" dirty="0" err="1">
                <a:latin typeface="Courier New"/>
                <a:cs typeface="Courier New"/>
              </a:rPr>
              <a:t>const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QString</a:t>
            </a:r>
            <a:r>
              <a:rPr lang="en-US" dirty="0">
                <a:latin typeface="Courier New"/>
                <a:cs typeface="Courier New"/>
              </a:rPr>
              <a:t> &amp;name)</a:t>
            </a:r>
            <a:r>
              <a:rPr lang="en-US" dirty="0"/>
              <a:t> returns a connection object, provided the connection has been previously added </a:t>
            </a:r>
          </a:p>
        </p:txBody>
      </p:sp>
    </p:spTree>
    <p:extLst>
      <p:ext uri="{BB962C8B-B14F-4D97-AF65-F5344CB8AC3E}">
        <p14:creationId xmlns:p14="http://schemas.microsoft.com/office/powerpoint/2010/main" val="11381410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Supported Connection Types 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615226"/>
          </a:xfrm>
        </p:spPr>
        <p:txBody>
          <a:bodyPr/>
          <a:lstStyle/>
          <a:p>
            <a:r>
              <a:rPr lang="en-US" dirty="0"/>
              <a:t>Due to license incompatibilities with the GPL, not all of the plugins are provided with open source versions of Qt</a:t>
            </a:r>
          </a:p>
          <a:p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1626899"/>
              </p:ext>
            </p:extLst>
          </p:nvPr>
        </p:nvGraphicFramePr>
        <p:xfrm>
          <a:off x="605207" y="1922558"/>
          <a:ext cx="7907124" cy="32952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533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798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Driver type</a:t>
                      </a:r>
                    </a:p>
                  </a:txBody>
                  <a:tcPr marL="104108" marR="104108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Description</a:t>
                      </a:r>
                    </a:p>
                  </a:txBody>
                  <a:tcPr marL="104108" marR="104108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908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QDB2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QIBASE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QMYSQL</a:t>
                      </a:r>
                    </a:p>
                  </a:txBody>
                  <a:tcPr marL="104108" marR="104108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IBM DB2, v7.1 and higher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Borland </a:t>
                      </a: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Interbase</a:t>
                      </a: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 Driver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MySQL Driver</a:t>
                      </a:r>
                    </a:p>
                  </a:txBody>
                  <a:tcPr marL="104108" marR="104108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908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QOCI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QODBC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QPSQL</a:t>
                      </a:r>
                    </a:p>
                  </a:txBody>
                  <a:tcPr marL="104108" marR="104108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Oracle Call Interface Driver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ODBC Driver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PostgreSQL</a:t>
                      </a: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 v7.3 and higher </a:t>
                      </a:r>
                    </a:p>
                  </a:txBody>
                  <a:tcPr marL="104108" marR="104108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908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QSQLITE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QSQLITE2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QTDS</a:t>
                      </a:r>
                    </a:p>
                  </a:txBody>
                  <a:tcPr marL="104108" marR="104108" marT="39000" marB="3900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SQLite version 3 or above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SQLite version 2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>
                          <a:srgbClr val="CC0000"/>
                        </a:buClr>
                        <a:buSzPct val="60000"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333333"/>
                          </a:solidFill>
                          <a:effectLst/>
                          <a:latin typeface="Open Sans Light"/>
                          <a:cs typeface="Open Sans Light"/>
                        </a:rPr>
                        <a:t>Obsolete, superseded by ODBC</a:t>
                      </a:r>
                    </a:p>
                  </a:txBody>
                  <a:tcPr marL="104108" marR="104108" marT="39000" marB="3900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150447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a Database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Connecting options can be provided with connection member functions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setDatabaseName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 // May be a name, Oracle TNS name, MS Access .</a:t>
            </a:r>
            <a:r>
              <a:rPr lang="en-US" dirty="0" err="1"/>
              <a:t>mdb</a:t>
            </a:r>
            <a:r>
              <a:rPr lang="en-US" dirty="0"/>
              <a:t> file name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setHostName</a:t>
            </a:r>
            <a:r>
              <a:rPr lang="en-US" dirty="0">
                <a:latin typeface="Courier New" pitchFamily="49" charset="0"/>
              </a:rPr>
              <a:t>()</a:t>
            </a:r>
            <a:endParaRPr lang="en-US" dirty="0"/>
          </a:p>
          <a:p>
            <a:pPr lvl="1"/>
            <a:r>
              <a:rPr lang="en-US" dirty="0" err="1">
                <a:latin typeface="Courier New" pitchFamily="49" charset="0"/>
              </a:rPr>
              <a:t>setUserName</a:t>
            </a:r>
            <a:r>
              <a:rPr lang="en-US" dirty="0">
                <a:latin typeface="Courier New" pitchFamily="49" charset="0"/>
              </a:rPr>
              <a:t>()</a:t>
            </a:r>
            <a:endParaRPr lang="en-US" dirty="0"/>
          </a:p>
          <a:p>
            <a:pPr lvl="1"/>
            <a:r>
              <a:rPr lang="en-US" dirty="0" err="1">
                <a:latin typeface="Courier New" pitchFamily="49" charset="0"/>
              </a:rPr>
              <a:t>setConnectOptions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</a:t>
            </a:r>
            <a:endParaRPr lang="en-US" dirty="0">
              <a:latin typeface="Courier New" pitchFamily="49" charset="0"/>
            </a:endParaRPr>
          </a:p>
          <a:p>
            <a:pPr lvl="1"/>
            <a:r>
              <a:rPr lang="en-US" dirty="0" err="1">
                <a:latin typeface="Courier New" pitchFamily="49" charset="0"/>
              </a:rPr>
              <a:t>setPassword</a:t>
            </a:r>
            <a:r>
              <a:rPr lang="en-US" dirty="0">
                <a:latin typeface="Courier New" pitchFamily="49" charset="0"/>
              </a:rPr>
              <a:t>()</a:t>
            </a:r>
          </a:p>
          <a:p>
            <a:endParaRPr lang="en-US" dirty="0"/>
          </a:p>
          <a:p>
            <a:r>
              <a:rPr lang="en-US" dirty="0"/>
              <a:t>Before any queries can be done, the database connection is opened using </a:t>
            </a:r>
            <a:r>
              <a:rPr lang="en-US" dirty="0">
                <a:latin typeface="Courier New" pitchFamily="49" charset="0"/>
              </a:rPr>
              <a:t>open()</a:t>
            </a:r>
          </a:p>
          <a:p>
            <a:pPr lvl="1"/>
            <a:r>
              <a:rPr lang="en-US" dirty="0"/>
              <a:t>Returns </a:t>
            </a:r>
            <a:r>
              <a:rPr lang="en-US" dirty="0">
                <a:latin typeface="Courier New" pitchFamily="49" charset="0"/>
              </a:rPr>
              <a:t>true</a:t>
            </a:r>
            <a:r>
              <a:rPr lang="en-US" dirty="0"/>
              <a:t> if a connection could be established or </a:t>
            </a:r>
            <a:r>
              <a:rPr lang="en-US" dirty="0">
                <a:latin typeface="Courier New" pitchFamily="49" charset="0"/>
              </a:rPr>
              <a:t>false</a:t>
            </a:r>
            <a:r>
              <a:rPr lang="en-US" dirty="0"/>
              <a:t>, if something went wrong</a:t>
            </a:r>
          </a:p>
        </p:txBody>
      </p:sp>
    </p:spTree>
    <p:extLst>
      <p:ext uri="{BB962C8B-B14F-4D97-AF65-F5344CB8AC3E}">
        <p14:creationId xmlns:p14="http://schemas.microsoft.com/office/powerpoint/2010/main" val="1657575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Qt Libraries and Plugins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6000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Example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9551" y="1273323"/>
            <a:ext cx="8053849" cy="21313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 err="1">
                <a:solidFill>
                  <a:srgbClr val="800080"/>
                </a:solidFill>
              </a:rPr>
              <a:t>QSqlDatabase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0000"/>
                </a:solidFill>
              </a:rPr>
              <a:t>db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QSqlDatabase</a:t>
            </a:r>
            <a:r>
              <a:rPr lang="en-US" sz="1200" dirty="0">
                <a:solidFill>
                  <a:srgbClr val="000000"/>
                </a:solidFill>
              </a:rPr>
              <a:t>::</a:t>
            </a:r>
            <a:r>
              <a:rPr lang="en-US" sz="1200" dirty="0" err="1">
                <a:solidFill>
                  <a:srgbClr val="000000"/>
                </a:solidFill>
              </a:rPr>
              <a:t>addDatabase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"QMYSQL"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db.setHostName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</a:t>
            </a:r>
            <a:r>
              <a:rPr lang="en-US" sz="1200" dirty="0" err="1"/>
              <a:t>bigblue</a:t>
            </a:r>
            <a:r>
              <a:rPr lang="en-US" sz="1200" dirty="0"/>
              <a:t>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db.setDatabaseName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</a:t>
            </a:r>
            <a:r>
              <a:rPr lang="en-US" sz="1200" dirty="0" err="1"/>
              <a:t>flightdb</a:t>
            </a:r>
            <a:r>
              <a:rPr lang="en-US" sz="1200" dirty="0"/>
              <a:t>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db.setUserName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</a:t>
            </a:r>
            <a:r>
              <a:rPr lang="en-US" sz="1200" dirty="0" err="1"/>
              <a:t>acarlson</a:t>
            </a:r>
            <a:r>
              <a:rPr lang="en-US" sz="1200" dirty="0"/>
              <a:t>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db.setPassword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"1uTbSbAs"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</a:p>
          <a:p>
            <a:endParaRPr lang="en-US" sz="1200" dirty="0">
              <a:solidFill>
                <a:srgbClr val="808000"/>
              </a:solidFill>
            </a:endParaRPr>
          </a:p>
          <a:p>
            <a:r>
              <a:rPr lang="en-US" sz="1200" dirty="0" err="1">
                <a:solidFill>
                  <a:srgbClr val="808000"/>
                </a:solidFill>
              </a:rPr>
              <a:t>bool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ok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0000"/>
                </a:solidFill>
              </a:rPr>
              <a:t>db.open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endParaRPr lang="en-US" sz="1200" dirty="0">
              <a:solidFill>
                <a:srgbClr val="808000"/>
              </a:solidFill>
            </a:endParaRPr>
          </a:p>
          <a:p>
            <a:r>
              <a:rPr lang="en-US" sz="1200" dirty="0">
                <a:solidFill>
                  <a:srgbClr val="808000"/>
                </a:solidFill>
              </a:rPr>
              <a:t>if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(!ok)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</a:t>
            </a:r>
            <a:r>
              <a:rPr lang="en-US" sz="1200" dirty="0" err="1">
                <a:solidFill>
                  <a:srgbClr val="000080"/>
                </a:solidFill>
              </a:rPr>
              <a:t>qFatal</a:t>
            </a:r>
            <a:r>
              <a:rPr lang="en-US" sz="1200" dirty="0">
                <a:solidFill>
                  <a:srgbClr val="000000"/>
                </a:solidFill>
              </a:rPr>
              <a:t>()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&lt;&lt;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"Error opening database: “ &lt;&lt; </a:t>
            </a:r>
            <a:r>
              <a:rPr lang="en-US" sz="1200" dirty="0" err="1"/>
              <a:t>db.lastError</a:t>
            </a:r>
            <a:r>
              <a:rPr lang="en-US" sz="12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95844869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Options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Database-specific options</a:t>
            </a:r>
          </a:p>
          <a:p>
            <a:pPr lvl="1"/>
            <a:r>
              <a:rPr lang="en-US" dirty="0"/>
              <a:t>Read only access</a:t>
            </a:r>
          </a:p>
          <a:p>
            <a:pPr lvl="1"/>
            <a:r>
              <a:rPr lang="en-US" dirty="0"/>
              <a:t>SSL connection required</a:t>
            </a:r>
          </a:p>
          <a:p>
            <a:pPr lvl="1"/>
            <a:r>
              <a:rPr lang="en-US" dirty="0"/>
              <a:t>Login timeout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Set with semicolon-separated key=value pairs</a:t>
            </a:r>
          </a:p>
          <a:p>
            <a:endParaRPr lang="en-US" dirty="0"/>
          </a:p>
          <a:p>
            <a:r>
              <a:rPr lang="en-US" dirty="0"/>
              <a:t>MySQL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db.setConnectOptions</a:t>
            </a:r>
            <a:r>
              <a:rPr lang="en-US" dirty="0">
                <a:latin typeface="Courier New"/>
                <a:cs typeface="Courier New"/>
              </a:rPr>
              <a:t>("CLIENT_SSL=1;CLIENT_IGNORE_SPACE=1");</a:t>
            </a:r>
          </a:p>
          <a:p>
            <a:endParaRPr lang="en-US" dirty="0"/>
          </a:p>
          <a:p>
            <a:r>
              <a:rPr lang="en-US" dirty="0"/>
              <a:t>ODBC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db.setConnectOptions</a:t>
            </a:r>
            <a:r>
              <a:rPr lang="en-US" dirty="0">
                <a:latin typeface="Courier New"/>
                <a:cs typeface="Courier New"/>
              </a:rPr>
              <a:t>("SQL_ATTR_ACCESS_MODE=SQL_MODE_READ_ONLY)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7693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Handling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 case </a:t>
            </a:r>
            <a:r>
              <a:rPr lang="en-US" dirty="0" err="1">
                <a:latin typeface="Courier New" pitchFamily="49" charset="0"/>
              </a:rPr>
              <a:t>QSqlDatabase</a:t>
            </a:r>
            <a:r>
              <a:rPr lang="en-US" dirty="0">
                <a:latin typeface="Courier New" pitchFamily="49" charset="0"/>
              </a:rPr>
              <a:t>::open()</a:t>
            </a:r>
            <a:r>
              <a:rPr lang="en-US" dirty="0"/>
              <a:t> fails, error messages and error codes can be obtained from the object returned by the method </a:t>
            </a:r>
            <a:r>
              <a:rPr lang="en-US" dirty="0" err="1">
                <a:latin typeface="Courier New" pitchFamily="49" charset="0"/>
              </a:rPr>
              <a:t>QSqlDatabase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lastError</a:t>
            </a:r>
            <a:r>
              <a:rPr lang="en-US" dirty="0">
                <a:latin typeface="Courier New" pitchFamily="49" charset="0"/>
              </a:rPr>
              <a:t>()</a:t>
            </a:r>
          </a:p>
          <a:p>
            <a:endParaRPr lang="en-US" dirty="0"/>
          </a:p>
          <a:p>
            <a:r>
              <a:rPr lang="en-US" dirty="0"/>
              <a:t>The error object contains, among others, the following methods: 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driverText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, 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databaseText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, </a:t>
            </a:r>
          </a:p>
          <a:p>
            <a:pPr lvl="1"/>
            <a:r>
              <a:rPr lang="en-US" dirty="0">
                <a:latin typeface="Courier New" pitchFamily="49" charset="0"/>
              </a:rPr>
              <a:t>text()</a:t>
            </a:r>
            <a:r>
              <a:rPr lang="en-US" dirty="0"/>
              <a:t>(a concatenation of the previous two functions), </a:t>
            </a:r>
          </a:p>
          <a:p>
            <a:pPr lvl="1"/>
            <a:r>
              <a:rPr lang="en-US" dirty="0">
                <a:latin typeface="Courier New" pitchFamily="49" charset="0"/>
              </a:rPr>
              <a:t>type()</a:t>
            </a:r>
            <a:r>
              <a:rPr lang="en-US" dirty="0"/>
              <a:t>(driver error number), and </a:t>
            </a:r>
          </a:p>
          <a:p>
            <a:pPr lvl="1"/>
            <a:r>
              <a:rPr lang="en-US" dirty="0">
                <a:latin typeface="Courier New" pitchFamily="49" charset="0"/>
              </a:rPr>
              <a:t>number()</a:t>
            </a:r>
            <a:r>
              <a:rPr lang="en-US" dirty="0"/>
              <a:t>(database error number)</a:t>
            </a:r>
          </a:p>
          <a:p>
            <a:endParaRPr lang="en-US" dirty="0"/>
          </a:p>
          <a:p>
            <a:r>
              <a:rPr lang="en-US" dirty="0"/>
              <a:t>Note that the text returned from </a:t>
            </a:r>
            <a:r>
              <a:rPr lang="en-US" dirty="0" err="1">
                <a:latin typeface="Courier New" pitchFamily="49" charset="0"/>
              </a:rPr>
              <a:t>databaseText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is most likely not localized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9000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63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Tables, Records, and Features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dirty="0">
                <a:latin typeface="Courier New"/>
                <a:cs typeface="Courier New"/>
              </a:rPr>
              <a:t>tables() </a:t>
            </a:r>
            <a:r>
              <a:rPr lang="en-US" dirty="0"/>
              <a:t>returns  the list of tables and views</a:t>
            </a:r>
          </a:p>
          <a:p>
            <a:endParaRPr lang="en-US" dirty="0"/>
          </a:p>
          <a:p>
            <a:r>
              <a:rPr lang="en-US" dirty="0"/>
              <a:t>Function </a:t>
            </a:r>
            <a:r>
              <a:rPr lang="en-US" dirty="0" err="1">
                <a:latin typeface="Courier New"/>
                <a:cs typeface="Courier New"/>
              </a:rPr>
              <a:t>primaryIndex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 returns a table’s primary index</a:t>
            </a:r>
          </a:p>
          <a:p>
            <a:endParaRPr lang="en-US" dirty="0"/>
          </a:p>
          <a:p>
            <a:r>
              <a:rPr lang="en-US" dirty="0"/>
              <a:t>To get meta-information about table’s fields, call </a:t>
            </a:r>
            <a:r>
              <a:rPr lang="en-US" dirty="0">
                <a:latin typeface="Courier New"/>
                <a:cs typeface="Courier New"/>
              </a:rPr>
              <a:t>record(</a:t>
            </a:r>
            <a:r>
              <a:rPr lang="en-US" dirty="0" err="1">
                <a:latin typeface="Courier New"/>
                <a:cs typeface="Courier New"/>
              </a:rPr>
              <a:t>const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QString</a:t>
            </a:r>
            <a:r>
              <a:rPr lang="en-US" dirty="0">
                <a:latin typeface="Courier New"/>
                <a:cs typeface="Courier New"/>
              </a:rPr>
              <a:t> &amp;</a:t>
            </a:r>
            <a:r>
              <a:rPr lang="en-US" dirty="0" err="1">
                <a:latin typeface="Courier New"/>
                <a:cs typeface="Courier New"/>
              </a:rPr>
              <a:t>tableName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lvl="1"/>
            <a:r>
              <a:rPr lang="en-US" dirty="0"/>
              <a:t>Returns  </a:t>
            </a:r>
            <a:r>
              <a:rPr lang="en-US" dirty="0" err="1">
                <a:latin typeface="Courier New"/>
                <a:cs typeface="Courier New"/>
              </a:rPr>
              <a:t>QSqlRecord</a:t>
            </a:r>
            <a:r>
              <a:rPr lang="en-US" dirty="0"/>
              <a:t>, containing table fields in undefined order </a:t>
            </a:r>
          </a:p>
          <a:p>
            <a:pPr lvl="1"/>
            <a:endParaRPr lang="en-US" dirty="0"/>
          </a:p>
          <a:p>
            <a:r>
              <a:rPr lang="en-US" dirty="0"/>
              <a:t>To check, whether the database driver supports some feature, use </a:t>
            </a:r>
            <a:r>
              <a:rPr lang="en-US" dirty="0" err="1">
                <a:latin typeface="Courier New"/>
                <a:cs typeface="Courier New"/>
              </a:rPr>
              <a:t>hasFeature</a:t>
            </a:r>
            <a:r>
              <a:rPr lang="en-US" dirty="0">
                <a:latin typeface="Courier New"/>
                <a:cs typeface="Courier New"/>
              </a:rPr>
              <a:t>() </a:t>
            </a:r>
            <a:r>
              <a:rPr lang="en-US" dirty="0"/>
              <a:t>function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hasFeature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QSqlDriver</a:t>
            </a:r>
            <a:r>
              <a:rPr lang="en-US" dirty="0">
                <a:latin typeface="Courier New"/>
                <a:cs typeface="Courier New"/>
              </a:rPr>
              <a:t>::</a:t>
            </a:r>
            <a:r>
              <a:rPr lang="en-US" dirty="0" err="1">
                <a:latin typeface="Courier New"/>
                <a:cs typeface="Courier New"/>
              </a:rPr>
              <a:t>QuerySize</a:t>
            </a:r>
            <a:r>
              <a:rPr lang="en-US" dirty="0">
                <a:latin typeface="Courier New"/>
                <a:cs typeface="Courier New"/>
              </a:rPr>
              <a:t>)</a:t>
            </a:r>
            <a:endParaRPr lang="en-US" dirty="0"/>
          </a:p>
          <a:p>
            <a:endParaRPr lang="en-US" dirty="0"/>
          </a:p>
          <a:p>
            <a:r>
              <a:rPr lang="en-US" dirty="0"/>
              <a:t>Available drivers can be queried using </a:t>
            </a:r>
            <a:r>
              <a:rPr lang="en-US" dirty="0">
                <a:latin typeface="Courier New"/>
                <a:cs typeface="Courier New"/>
              </a:rPr>
              <a:t>drivers()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66346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64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Driver Plug-ins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For non-supported database types custom driver plugins  can be implemented 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Not necessary to implement the plugin at all 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US" sz="1200" dirty="0" err="1">
                <a:latin typeface="Courier New"/>
                <a:cs typeface="Courier New"/>
              </a:rPr>
              <a:t>QSqlDatabase</a:t>
            </a:r>
            <a:r>
              <a:rPr lang="en-US" sz="1200" dirty="0">
                <a:latin typeface="Courier New"/>
                <a:cs typeface="Courier New"/>
              </a:rPr>
              <a:t>::</a:t>
            </a:r>
            <a:r>
              <a:rPr lang="en-US" sz="1200" dirty="0" err="1">
                <a:latin typeface="Courier New"/>
                <a:cs typeface="Courier New"/>
              </a:rPr>
              <a:t>registerSqlDriver</a:t>
            </a:r>
            <a:r>
              <a:rPr lang="en-US" sz="1200" dirty="0">
                <a:latin typeface="Courier New"/>
                <a:cs typeface="Courier New"/>
              </a:rPr>
              <a:t>(“CUSTOMDRIVER”, 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US" sz="1200" dirty="0">
                <a:latin typeface="Courier New"/>
                <a:cs typeface="Courier New"/>
              </a:rPr>
              <a:t>                                 new </a:t>
            </a:r>
            <a:r>
              <a:rPr lang="en-US" sz="1200" dirty="0" err="1">
                <a:latin typeface="Courier New"/>
                <a:cs typeface="Courier New"/>
              </a:rPr>
              <a:t>QSqlDriverCreator</a:t>
            </a:r>
            <a:r>
              <a:rPr lang="en-US" sz="1200" dirty="0">
                <a:latin typeface="Courier New"/>
                <a:cs typeface="Courier New"/>
              </a:rPr>
              <a:t>&lt;</a:t>
            </a:r>
            <a:r>
              <a:rPr lang="en-US" sz="1200" dirty="0" err="1">
                <a:latin typeface="Courier New"/>
                <a:cs typeface="Courier New"/>
              </a:rPr>
              <a:t>CustomDriver</a:t>
            </a:r>
            <a:r>
              <a:rPr lang="en-US" sz="1200" dirty="0">
                <a:latin typeface="Courier New"/>
                <a:cs typeface="Courier New"/>
              </a:rPr>
              <a:t>&gt;);</a:t>
            </a:r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Derive a class from </a:t>
            </a:r>
            <a:r>
              <a:rPr lang="en-US" dirty="0" err="1">
                <a:latin typeface="Courier New" pitchFamily="49" charset="0"/>
              </a:rPr>
              <a:t>QSqlDriver</a:t>
            </a:r>
            <a:r>
              <a:rPr lang="en-US" dirty="0"/>
              <a:t> and implement the pure virtual functions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Provides concrete implementation of </a:t>
            </a:r>
            <a:r>
              <a:rPr lang="en-US" dirty="0" err="1">
                <a:latin typeface="Courier New"/>
                <a:cs typeface="Courier New"/>
              </a:rPr>
              <a:t>QSqlDatabase</a:t>
            </a:r>
            <a:r>
              <a:rPr lang="en-US" dirty="0"/>
              <a:t> functions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Derive a class from </a:t>
            </a:r>
            <a:r>
              <a:rPr lang="en-US" dirty="0" err="1">
                <a:latin typeface="Courier New" pitchFamily="49" charset="0"/>
              </a:rPr>
              <a:t>QSqlResult</a:t>
            </a:r>
            <a:r>
              <a:rPr lang="en-US" dirty="0"/>
              <a:t> and implement the pure virtual functions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Provides concrete implementation of </a:t>
            </a:r>
            <a:r>
              <a:rPr lang="en-US" dirty="0" err="1">
                <a:latin typeface="Courier New"/>
                <a:cs typeface="Courier New"/>
              </a:rPr>
              <a:t>QSqlQuery</a:t>
            </a:r>
            <a:r>
              <a:rPr lang="en-US" dirty="0"/>
              <a:t> functions</a:t>
            </a:r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Notice that the source code for existing drivers is provided in any Qt release – use those as examples!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Plenty of more information available in Qt Assistant, as well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52230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65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Driver Plug-ins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9551" y="1273323"/>
            <a:ext cx="8053849" cy="38742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solidFill>
                  <a:srgbClr val="808000"/>
                </a:solidFill>
              </a:rPr>
              <a:t>class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QSQLiteDriverPlugin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public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QSqlDriverPlugin</a:t>
            </a:r>
            <a:r>
              <a:rPr lang="en-US" sz="1200" dirty="0"/>
              <a:t> </a:t>
            </a:r>
          </a:p>
          <a:p>
            <a:r>
              <a:rPr lang="en-US" sz="1200" dirty="0"/>
              <a:t>{ </a:t>
            </a:r>
          </a:p>
          <a:p>
            <a:r>
              <a:rPr lang="en-US" sz="1200" dirty="0">
                <a:solidFill>
                  <a:srgbClr val="000080"/>
                </a:solidFill>
              </a:rPr>
              <a:t>    Q_OBJECT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000080"/>
                </a:solidFill>
              </a:rPr>
              <a:t>Q_PLUGIN_METADATA</a:t>
            </a:r>
            <a:r>
              <a:rPr lang="en-US" sz="1200" dirty="0"/>
              <a:t>(IID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"</a:t>
            </a:r>
            <a:r>
              <a:rPr lang="en-US" sz="1200" dirty="0" err="1"/>
              <a:t>org.qt-project.Qt.QSqlDriverFactoryInterface</a:t>
            </a:r>
            <a:r>
              <a:rPr lang="en-US" sz="1200" dirty="0"/>
              <a:t>"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                           </a:t>
            </a:r>
            <a:r>
              <a:rPr lang="en-US" sz="1200" dirty="0"/>
              <a:t>FILE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"</a:t>
            </a:r>
            <a:r>
              <a:rPr lang="en-US" sz="1200" dirty="0" err="1"/>
              <a:t>sqlite.json</a:t>
            </a:r>
            <a:r>
              <a:rPr lang="en-US" sz="1200" dirty="0"/>
              <a:t>") </a:t>
            </a:r>
            <a:br>
              <a:rPr lang="en-US" sz="1200" dirty="0"/>
            </a:br>
            <a:r>
              <a:rPr lang="en-US" sz="1200" dirty="0">
                <a:solidFill>
                  <a:srgbClr val="808000"/>
                </a:solidFill>
              </a:rPr>
              <a:t>public</a:t>
            </a:r>
            <a:r>
              <a:rPr lang="en-US" sz="1200" dirty="0"/>
              <a:t>: </a:t>
            </a:r>
          </a:p>
          <a:p>
            <a:r>
              <a:rPr lang="en-US" sz="1200" dirty="0">
                <a:solidFill>
                  <a:srgbClr val="800080"/>
                </a:solidFill>
              </a:rPr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QSQLiteDriverPlugin</a:t>
            </a:r>
            <a:r>
              <a:rPr lang="en-US" sz="1200" dirty="0"/>
              <a:t>(); </a:t>
            </a: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QSqlDriver</a:t>
            </a:r>
            <a:r>
              <a:rPr lang="en-US" sz="1200" dirty="0"/>
              <a:t>*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>
                <a:solidFill>
                  <a:srgbClr val="000000"/>
                </a:solidFill>
              </a:rPr>
              <a:t>create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QString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&amp;)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80"/>
                </a:solidFill>
              </a:rPr>
              <a:t>Q_DECL_OVERRIDE</a:t>
            </a:r>
            <a:r>
              <a:rPr lang="en-US" sz="1200" dirty="0"/>
              <a:t>; </a:t>
            </a:r>
          </a:p>
          <a:p>
            <a:r>
              <a:rPr lang="en-US" sz="1200" dirty="0"/>
              <a:t>}; </a:t>
            </a:r>
            <a:br>
              <a:rPr lang="en-US" sz="1200" dirty="0"/>
            </a:br>
            <a:r>
              <a:rPr lang="en-US" sz="1200" dirty="0">
                <a:solidFill>
                  <a:srgbClr val="808000"/>
                </a:solidFill>
              </a:rPr>
              <a:t>class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QSQLiteDriver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public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QSqlDriver</a:t>
            </a:r>
            <a:r>
              <a:rPr lang="en-US" sz="1200" dirty="0"/>
              <a:t> </a:t>
            </a:r>
          </a:p>
          <a:p>
            <a:r>
              <a:rPr lang="en-US" sz="1200" dirty="0"/>
              <a:t>{ </a:t>
            </a:r>
            <a:endParaRPr lang="en-US" sz="1200" dirty="0">
              <a:solidFill>
                <a:srgbClr val="000080"/>
              </a:solidFill>
            </a:endParaRPr>
          </a:p>
          <a:p>
            <a:r>
              <a:rPr lang="en-US" sz="1200" dirty="0">
                <a:solidFill>
                  <a:srgbClr val="000080"/>
                </a:solidFill>
              </a:rPr>
              <a:t>    Q_OBJECT</a:t>
            </a:r>
            <a:r>
              <a:rPr lang="en-US" sz="1200" dirty="0"/>
              <a:t> </a:t>
            </a:r>
            <a:endParaRPr lang="en-US" sz="1200" dirty="0">
              <a:solidFill>
                <a:srgbClr val="808000"/>
              </a:solidFill>
            </a:endParaRPr>
          </a:p>
          <a:p>
            <a:r>
              <a:rPr lang="en-US" sz="1200" dirty="0">
                <a:solidFill>
                  <a:srgbClr val="808000"/>
                </a:solidFill>
              </a:rPr>
              <a:t>public</a:t>
            </a:r>
            <a:r>
              <a:rPr lang="en-US" sz="1200" dirty="0"/>
              <a:t>: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explicit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QSQLiteDriver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0080"/>
                </a:solidFill>
              </a:rPr>
              <a:t>QObject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*parent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80"/>
                </a:solidFill>
              </a:rPr>
              <a:t>0</a:t>
            </a:r>
            <a:r>
              <a:rPr lang="en-US" sz="1200" dirty="0"/>
              <a:t>); </a:t>
            </a:r>
            <a:endParaRPr lang="en-US" sz="1200" dirty="0">
              <a:solidFill>
                <a:srgbClr val="808000"/>
              </a:solidFill>
            </a:endParaRPr>
          </a:p>
          <a:p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dirty="0" err="1">
                <a:solidFill>
                  <a:srgbClr val="808000"/>
                </a:solidFill>
              </a:rPr>
              <a:t>bool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hasFeature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0080"/>
                </a:solidFill>
              </a:rPr>
              <a:t>DriverFeature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f)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80"/>
                </a:solidFill>
              </a:rPr>
              <a:t>Q_DECL_OVERRIDE</a:t>
            </a:r>
            <a:r>
              <a:rPr lang="en-US" sz="1200" dirty="0"/>
              <a:t>;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dirty="0" err="1">
                <a:solidFill>
                  <a:srgbClr val="808000"/>
                </a:solidFill>
              </a:rPr>
              <a:t>bool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>
                <a:solidFill>
                  <a:srgbClr val="000000"/>
                </a:solidFill>
              </a:rPr>
              <a:t>open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QString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&amp;</a:t>
            </a:r>
            <a:r>
              <a:rPr lang="en-US" sz="1200" dirty="0" err="1"/>
              <a:t>db</a:t>
            </a:r>
            <a:r>
              <a:rPr lang="en-US" sz="1200" dirty="0"/>
              <a:t>,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QString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&amp;user,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QString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&amp;password,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         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QString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&amp;host, </a:t>
            </a:r>
            <a:r>
              <a:rPr lang="en-US" sz="1200" dirty="0" err="1">
                <a:solidFill>
                  <a:srgbClr val="808000"/>
                </a:solidFill>
              </a:rPr>
              <a:t>int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port,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QString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&amp;</a:t>
            </a:r>
            <a:r>
              <a:rPr lang="en-US" sz="1200" dirty="0" err="1"/>
              <a:t>connOpts</a:t>
            </a:r>
            <a:r>
              <a:rPr lang="en-US" sz="1200" dirty="0"/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     </a:t>
            </a:r>
            <a:r>
              <a:rPr lang="en-US" sz="1200" dirty="0"/>
              <a:t>// sqlite3_open_v2(file, sqlite3Struct, </a:t>
            </a:r>
            <a:r>
              <a:rPr lang="en-US" sz="1200" dirty="0" err="1"/>
              <a:t>openMode</a:t>
            </a:r>
            <a:r>
              <a:rPr lang="en-US" sz="1200" dirty="0"/>
              <a:t>) </a:t>
            </a:r>
            <a:endParaRPr lang="en-US" sz="1200" dirty="0">
              <a:solidFill>
                <a:srgbClr val="C0C0C0"/>
              </a:solidFill>
            </a:endParaRPr>
          </a:p>
          <a:p>
            <a:r>
              <a:rPr lang="en-US" sz="1200" dirty="0">
                <a:solidFill>
                  <a:srgbClr val="C0C0C0"/>
                </a:solidFill>
              </a:rPr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QSqlResult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*</a:t>
            </a:r>
            <a:r>
              <a:rPr lang="en-US" sz="1200" i="1" dirty="0" err="1">
                <a:solidFill>
                  <a:srgbClr val="000000"/>
                </a:solidFill>
              </a:rPr>
              <a:t>createResult</a:t>
            </a:r>
            <a:r>
              <a:rPr lang="en-US" sz="1200" dirty="0"/>
              <a:t>()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QStringList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>
                <a:solidFill>
                  <a:srgbClr val="000000"/>
                </a:solidFill>
              </a:rPr>
              <a:t>tables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0080"/>
                </a:solidFill>
              </a:rPr>
              <a:t>QSql</a:t>
            </a:r>
            <a:r>
              <a:rPr lang="en-US" sz="1200" dirty="0"/>
              <a:t>::</a:t>
            </a:r>
            <a:r>
              <a:rPr lang="en-US" sz="1200" dirty="0" err="1">
                <a:solidFill>
                  <a:srgbClr val="800080"/>
                </a:solidFill>
              </a:rPr>
              <a:t>TableType</a:t>
            </a:r>
            <a:r>
              <a:rPr lang="en-US" sz="1200" dirty="0"/>
              <a:t>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80"/>
                </a:solidFill>
              </a:rPr>
              <a:t>Q_DECL_OVERRIDE</a:t>
            </a:r>
            <a:r>
              <a:rPr lang="en-US" sz="1200" dirty="0"/>
              <a:t>; </a:t>
            </a:r>
            <a:br>
              <a:rPr lang="en-US" sz="1200" dirty="0"/>
            </a:br>
            <a:r>
              <a:rPr lang="en-US" sz="1200" dirty="0">
                <a:solidFill>
                  <a:srgbClr val="800080"/>
                </a:solidFill>
              </a:rPr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QSqlIndex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primaryIndex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QString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&amp;table)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80"/>
                </a:solidFill>
              </a:rPr>
              <a:t>Q_DECL_OVERRIDE</a:t>
            </a:r>
            <a:r>
              <a:rPr lang="en-US" sz="1200" dirty="0"/>
              <a:t>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qtbase</a:t>
            </a: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/</a:t>
            </a: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src</a:t>
            </a: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/plugins/</a:t>
            </a: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sqldrivers</a:t>
            </a: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/</a:t>
            </a: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sqlite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5005119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66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QSqlQuery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8726471" cy="2425651"/>
          </a:xfrm>
        </p:spPr>
        <p:txBody>
          <a:bodyPr>
            <a:normAutofit/>
          </a:bodyPr>
          <a:lstStyle/>
          <a:p>
            <a:r>
              <a:rPr lang="en-US" dirty="0"/>
              <a:t>Wrapper to </a:t>
            </a:r>
            <a:r>
              <a:rPr lang="en-US" dirty="0" err="1">
                <a:latin typeface="Courier New"/>
                <a:cs typeface="Courier New"/>
              </a:rPr>
              <a:t>QSqlResult</a:t>
            </a:r>
            <a:r>
              <a:rPr lang="en-US" dirty="0"/>
              <a:t> in the driver </a:t>
            </a:r>
          </a:p>
          <a:p>
            <a:pPr lvl="1"/>
            <a:r>
              <a:rPr lang="en-US" dirty="0"/>
              <a:t>Supports any query, supported by the driver </a:t>
            </a:r>
          </a:p>
          <a:p>
            <a:pPr lvl="1"/>
            <a:r>
              <a:rPr lang="en-US" dirty="0"/>
              <a:t>An optional argument can be given to the constructor, specifying which database to use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Run a query by calling </a:t>
            </a:r>
            <a:r>
              <a:rPr lang="en-US" dirty="0">
                <a:latin typeface="Courier New" pitchFamily="49" charset="0"/>
              </a:rPr>
              <a:t>exec()</a:t>
            </a:r>
          </a:p>
          <a:p>
            <a:pPr lvl="1"/>
            <a:r>
              <a:rPr lang="en-US" dirty="0">
                <a:latin typeface="Courier New" pitchFamily="49" charset="0"/>
              </a:rPr>
              <a:t>size()</a:t>
            </a:r>
            <a:r>
              <a:rPr lang="en-US" dirty="0"/>
              <a:t> reports how many rows were matched by a select query</a:t>
            </a:r>
          </a:p>
          <a:p>
            <a:pPr lvl="1"/>
            <a:r>
              <a:rPr lang="en-US" dirty="0"/>
              <a:t>I	-1 if the number of rows can not be determined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numRowsAffected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tells how many rows were affected by a non-select query, say, an update query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9551" y="3985636"/>
            <a:ext cx="8053849" cy="83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 err="1">
                <a:solidFill>
                  <a:srgbClr val="800080"/>
                </a:solidFill>
              </a:rPr>
              <a:t>QSqlQuery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query;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if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(!</a:t>
            </a:r>
            <a:r>
              <a:rPr lang="en-US" sz="1200" dirty="0" err="1">
                <a:solidFill>
                  <a:srgbClr val="000000"/>
                </a:solidFill>
              </a:rPr>
              <a:t>query.exec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"SELECT name FROM author"</a:t>
            </a:r>
            <a:r>
              <a:rPr lang="en-US" sz="1200" dirty="0">
                <a:solidFill>
                  <a:srgbClr val="000000"/>
                </a:solidFill>
              </a:rPr>
              <a:t>))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</a:t>
            </a:r>
            <a:r>
              <a:rPr lang="en-US" sz="1200" dirty="0"/>
              <a:t>// ...</a:t>
            </a:r>
          </a:p>
        </p:txBody>
      </p:sp>
    </p:spTree>
    <p:extLst>
      <p:ext uri="{BB962C8B-B14F-4D97-AF65-F5344CB8AC3E}">
        <p14:creationId xmlns:p14="http://schemas.microsoft.com/office/powerpoint/2010/main" val="63873769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67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Queries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In case of a select statement, the result can be iterated over using </a:t>
            </a:r>
            <a:r>
              <a:rPr lang="en-US" dirty="0" err="1">
                <a:latin typeface="Courier New" pitchFamily="49" charset="0"/>
              </a:rPr>
              <a:t>QSqlQuery</a:t>
            </a:r>
            <a:r>
              <a:rPr lang="en-US" dirty="0">
                <a:latin typeface="Courier New" pitchFamily="49" charset="0"/>
              </a:rPr>
              <a:t>::next()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This method returns </a:t>
            </a:r>
            <a:r>
              <a:rPr lang="en-US" dirty="0">
                <a:latin typeface="Courier New" pitchFamily="49" charset="0"/>
              </a:rPr>
              <a:t>true</a:t>
            </a:r>
            <a:r>
              <a:rPr lang="en-US" dirty="0"/>
              <a:t> as long as there are more records available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The value of the records is fetched using </a:t>
            </a:r>
            <a:r>
              <a:rPr lang="en-US" dirty="0" err="1">
                <a:latin typeface="Courier New" pitchFamily="49" charset="0"/>
              </a:rPr>
              <a:t>QSqlQuery</a:t>
            </a:r>
            <a:r>
              <a:rPr lang="en-US" dirty="0">
                <a:latin typeface="Courier New" pitchFamily="49" charset="0"/>
              </a:rPr>
              <a:t>::value(</a:t>
            </a:r>
            <a:r>
              <a:rPr lang="en-US" dirty="0" err="1">
                <a:latin typeface="Courier New" pitchFamily="49" charset="0"/>
              </a:rPr>
              <a:t>int</a:t>
            </a:r>
            <a:r>
              <a:rPr lang="en-US" dirty="0">
                <a:latin typeface="Courier New" pitchFamily="49" charset="0"/>
              </a:rPr>
              <a:t>)</a:t>
            </a:r>
            <a:r>
              <a:rPr lang="en-US" dirty="0"/>
              <a:t>, which returns a </a:t>
            </a:r>
            <a:r>
              <a:rPr lang="en-US" dirty="0" err="1">
                <a:latin typeface="Courier New" pitchFamily="49" charset="0"/>
              </a:rPr>
              <a:t>QVariant</a:t>
            </a:r>
            <a:endParaRPr lang="en-US" dirty="0">
              <a:latin typeface="Courier New" pitchFamily="49" charset="0"/>
            </a:endParaRPr>
          </a:p>
          <a:p>
            <a:pPr>
              <a:lnSpc>
                <a:spcPct val="90000"/>
              </a:lnSpc>
            </a:pPr>
            <a:endParaRPr lang="fi-FI" dirty="0"/>
          </a:p>
          <a:p>
            <a:pPr>
              <a:lnSpc>
                <a:spcPct val="90000"/>
              </a:lnSpc>
            </a:pPr>
            <a:r>
              <a:rPr lang="fi-FI" dirty="0"/>
              <a:t>For </a:t>
            </a:r>
            <a:r>
              <a:rPr lang="fi-FI" dirty="0" err="1"/>
              <a:t>navigation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use</a:t>
            </a:r>
            <a:r>
              <a:rPr lang="fi-FI" dirty="0"/>
              <a:t>: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 err="1">
                <a:latin typeface="Courier New" pitchFamily="49" charset="0"/>
              </a:rPr>
              <a:t>QSqlQuery</a:t>
            </a:r>
            <a:r>
              <a:rPr lang="en-US" dirty="0">
                <a:latin typeface="Courier New" pitchFamily="49" charset="0"/>
              </a:rPr>
              <a:t>::first()</a:t>
            </a:r>
            <a:r>
              <a:rPr lang="en-US" dirty="0"/>
              <a:t>, </a:t>
            </a:r>
          </a:p>
          <a:p>
            <a:pPr lvl="1">
              <a:lnSpc>
                <a:spcPct val="90000"/>
              </a:lnSpc>
            </a:pPr>
            <a:r>
              <a:rPr lang="en-US" dirty="0" err="1">
                <a:latin typeface="Courier New" pitchFamily="49" charset="0"/>
              </a:rPr>
              <a:t>QSqlQuery</a:t>
            </a:r>
            <a:r>
              <a:rPr lang="en-US" dirty="0">
                <a:latin typeface="Courier New" pitchFamily="49" charset="0"/>
              </a:rPr>
              <a:t>::last()</a:t>
            </a:r>
            <a:r>
              <a:rPr lang="en-US" dirty="0"/>
              <a:t>, </a:t>
            </a:r>
          </a:p>
          <a:p>
            <a:pPr lvl="1">
              <a:lnSpc>
                <a:spcPct val="90000"/>
              </a:lnSpc>
            </a:pPr>
            <a:r>
              <a:rPr lang="en-US" dirty="0" err="1">
                <a:latin typeface="Courier New" pitchFamily="49" charset="0"/>
              </a:rPr>
              <a:t>QSqlQuery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prev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</a:t>
            </a:r>
          </a:p>
          <a:p>
            <a:pPr lvl="1">
              <a:lnSpc>
                <a:spcPct val="90000"/>
              </a:lnSpc>
            </a:pPr>
            <a:r>
              <a:rPr lang="en-US" dirty="0" err="1">
                <a:latin typeface="Courier New" pitchFamily="49" charset="0"/>
              </a:rPr>
              <a:t>QSqlQuery</a:t>
            </a:r>
            <a:r>
              <a:rPr lang="en-US" dirty="0">
                <a:latin typeface="Courier New" pitchFamily="49" charset="0"/>
              </a:rPr>
              <a:t>::seek(</a:t>
            </a:r>
            <a:r>
              <a:rPr lang="en-US" dirty="0" err="1">
                <a:latin typeface="Courier New" pitchFamily="49" charset="0"/>
              </a:rPr>
              <a:t>int</a:t>
            </a:r>
            <a:r>
              <a:rPr lang="en-US" dirty="0">
                <a:latin typeface="Courier New" pitchFamily="49" charset="0"/>
              </a:rPr>
              <a:t>)</a:t>
            </a:r>
            <a:endParaRPr lang="en-US" dirty="0"/>
          </a:p>
          <a:p>
            <a:endParaRPr lang="en-US" dirty="0"/>
          </a:p>
          <a:p>
            <a:r>
              <a:rPr lang="en-US" dirty="0" err="1">
                <a:latin typeface="Courier New" pitchFamily="49" charset="0"/>
              </a:rPr>
              <a:t>QSqlQuery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lastError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can be used to query for error messages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ex-query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69215" y="2870561"/>
            <a:ext cx="5374736" cy="11826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 err="1">
                <a:solidFill>
                  <a:srgbClr val="800080"/>
                </a:solidFill>
              </a:rPr>
              <a:t>QSqlQuery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query(</a:t>
            </a:r>
            <a:r>
              <a:rPr lang="en-US" sz="1200" dirty="0"/>
              <a:t>"SELECT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country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FROM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artist"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while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query.</a:t>
            </a:r>
            <a:r>
              <a:rPr lang="en-US" sz="1200" dirty="0" err="1"/>
              <a:t>next</a:t>
            </a:r>
            <a:r>
              <a:rPr lang="en-US" sz="1200" dirty="0">
                <a:solidFill>
                  <a:srgbClr val="000000"/>
                </a:solidFill>
              </a:rPr>
              <a:t>())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0080"/>
                </a:solidFill>
              </a:rPr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QString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country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0000"/>
                </a:solidFill>
              </a:rPr>
              <a:t>query.</a:t>
            </a:r>
            <a:r>
              <a:rPr lang="en-US" sz="1200" dirty="0" err="1"/>
              <a:t>value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>
                <a:solidFill>
                  <a:srgbClr val="000080"/>
                </a:solidFill>
              </a:rPr>
              <a:t>0</a:t>
            </a:r>
            <a:r>
              <a:rPr lang="en-US" sz="1200" dirty="0">
                <a:solidFill>
                  <a:srgbClr val="000000"/>
                </a:solidFill>
              </a:rPr>
              <a:t>).</a:t>
            </a:r>
            <a:r>
              <a:rPr lang="en-US" sz="1200" dirty="0" err="1"/>
              <a:t>toString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/>
              <a:t>    </a:t>
            </a:r>
          </a:p>
          <a:p>
            <a:r>
              <a:rPr lang="en-US" sz="1200" dirty="0"/>
              <a:t>    </a:t>
            </a:r>
            <a:r>
              <a:rPr lang="en-US" sz="1200" dirty="0" err="1"/>
              <a:t>doSomething</a:t>
            </a:r>
            <a:r>
              <a:rPr lang="en-US" sz="1200" dirty="0">
                <a:solidFill>
                  <a:srgbClr val="000000"/>
                </a:solidFill>
              </a:rPr>
              <a:t>(country);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}</a:t>
            </a:r>
            <a:endParaRPr lang="en-US" sz="1200" dirty="0">
              <a:solidFill>
                <a:srgbClr val="C0C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92726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68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Prepared Queries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May speed up inserting a large number of records </a:t>
            </a:r>
          </a:p>
          <a:p>
            <a:endParaRPr lang="en-US" dirty="0"/>
          </a:p>
          <a:p>
            <a:r>
              <a:rPr lang="en-US" dirty="0"/>
              <a:t>If the database does not support prepared queries Qt will translate the query into an ordinary query</a:t>
            </a:r>
          </a:p>
          <a:p>
            <a:endParaRPr lang="en-US" dirty="0"/>
          </a:p>
          <a:p>
            <a:r>
              <a:rPr lang="en-US" dirty="0"/>
              <a:t>Two kinds of prepared queries: </a:t>
            </a:r>
          </a:p>
          <a:p>
            <a:pPr lvl="1"/>
            <a:r>
              <a:rPr lang="en-US" dirty="0"/>
              <a:t>named bindings</a:t>
            </a:r>
          </a:p>
          <a:p>
            <a:pPr lvl="1"/>
            <a:r>
              <a:rPr lang="en-US" dirty="0"/>
              <a:t>positional bindings</a:t>
            </a:r>
          </a:p>
          <a:p>
            <a:pPr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02256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5536" y="1489348"/>
            <a:ext cx="8291264" cy="16045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/>
              <a:t>// Named bindings </a:t>
            </a:r>
            <a:endParaRPr lang="en-US" sz="1200" dirty="0">
              <a:solidFill>
                <a:srgbClr val="800080"/>
              </a:solidFill>
            </a:endParaRPr>
          </a:p>
          <a:p>
            <a:r>
              <a:rPr lang="en-US" sz="1200" dirty="0" err="1">
                <a:solidFill>
                  <a:srgbClr val="800080"/>
                </a:solidFill>
              </a:rPr>
              <a:t>QSqlQuery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query;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query.prepare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"INSERT INTO employee (id, name, salary) VALUES (:id, :name, :salary)"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query.bindValue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":id"</a:t>
            </a:r>
            <a:r>
              <a:rPr lang="en-US" sz="1200" dirty="0">
                <a:solidFill>
                  <a:srgbClr val="000000"/>
                </a:solidFill>
              </a:rPr>
              <a:t>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80"/>
                </a:solidFill>
              </a:rPr>
              <a:t>1001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query.bindValue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":name"</a:t>
            </a:r>
            <a:r>
              <a:rPr lang="en-US" sz="1200" dirty="0">
                <a:solidFill>
                  <a:srgbClr val="000000"/>
                </a:solidFill>
              </a:rPr>
              <a:t>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”Employee 1"</a:t>
            </a:r>
            <a:r>
              <a:rPr lang="en-US" sz="1200" dirty="0">
                <a:solidFill>
                  <a:srgbClr val="000000"/>
                </a:solidFill>
              </a:rPr>
              <a:t>);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query.bindValue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":salary"</a:t>
            </a:r>
            <a:r>
              <a:rPr lang="en-US" sz="1200" dirty="0">
                <a:solidFill>
                  <a:srgbClr val="000000"/>
                </a:solidFill>
              </a:rPr>
              <a:t>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80"/>
                </a:solidFill>
              </a:rPr>
              <a:t>10000000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query.exec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endParaRPr 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406400" y="3218709"/>
            <a:ext cx="8280400" cy="16451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/>
              <a:t>// Positional bindings </a:t>
            </a:r>
            <a:endParaRPr lang="en-US" sz="1200" dirty="0">
              <a:solidFill>
                <a:srgbClr val="800080"/>
              </a:solidFill>
            </a:endParaRPr>
          </a:p>
          <a:p>
            <a:r>
              <a:rPr lang="en-US" sz="1200" dirty="0" err="1">
                <a:solidFill>
                  <a:srgbClr val="800080"/>
                </a:solidFill>
              </a:rPr>
              <a:t>QSqlQuery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query;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query.prepare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"INSERT INTO employee (id, name, salary) VALUES (?, ?, ?)"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query.addBindValue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>
                <a:solidFill>
                  <a:srgbClr val="000080"/>
                </a:solidFill>
              </a:rPr>
              <a:t>1002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query.addBindValue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”Employee 2"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query.addBindValue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>
                <a:solidFill>
                  <a:srgbClr val="000080"/>
                </a:solidFill>
              </a:rPr>
              <a:t>10000001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query.exec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91937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Custom Libraries</a:t>
            </a:r>
          </a:p>
          <a:p>
            <a:r>
              <a:rPr lang="en-US" dirty="0"/>
              <a:t>Extending Qt with Plugins</a:t>
            </a:r>
          </a:p>
          <a:p>
            <a:r>
              <a:rPr lang="en-US" dirty="0"/>
              <a:t>Plugin Development and Deployment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83244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Item Models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err="1">
                <a:latin typeface="Courier New" pitchFamily="49" charset="0"/>
              </a:rPr>
              <a:t>QSqlQueryModel</a:t>
            </a:r>
            <a:r>
              <a:rPr lang="en-US" dirty="0"/>
              <a:t> wraps a </a:t>
            </a:r>
            <a:r>
              <a:rPr lang="en-US" dirty="0" err="1">
                <a:latin typeface="Courier New" pitchFamily="49" charset="0"/>
              </a:rPr>
              <a:t>QSqlQuery</a:t>
            </a:r>
            <a:r>
              <a:rPr lang="en-US" dirty="0"/>
              <a:t> in a </a:t>
            </a:r>
            <a:r>
              <a:rPr lang="en-US" dirty="0" err="1">
                <a:latin typeface="Courier New" pitchFamily="49" charset="0"/>
              </a:rPr>
              <a:t>QAbstractItemModel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The result set of the query can be used with the model/view framework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The titles displayed in views are the column names from the database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Can be changed using </a:t>
            </a:r>
            <a:r>
              <a:rPr lang="en-US" dirty="0" err="1">
                <a:latin typeface="Courier New" pitchFamily="49" charset="0"/>
              </a:rPr>
              <a:t>QSqlQueryModel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setHeaderData</a:t>
            </a:r>
            <a:r>
              <a:rPr lang="en-US" dirty="0">
                <a:latin typeface="Courier New" pitchFamily="49" charset="0"/>
              </a:rPr>
              <a:t>()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 err="1">
                <a:latin typeface="Courier New" pitchFamily="49" charset="0"/>
              </a:rPr>
              <a:t>QSqlTableModel</a:t>
            </a:r>
            <a:r>
              <a:rPr lang="en-US" dirty="0"/>
              <a:t> wraps </a:t>
            </a:r>
            <a:r>
              <a:rPr lang="en-US" i="1" dirty="0"/>
              <a:t>a single table</a:t>
            </a:r>
            <a:r>
              <a:rPr lang="en-US" dirty="0"/>
              <a:t> in a model, and does therefore allow editing the items</a:t>
            </a:r>
            <a:endParaRPr lang="en-US" sz="1200" dirty="0"/>
          </a:p>
          <a:p>
            <a:pPr lvl="1">
              <a:lnSpc>
                <a:spcPct val="90000"/>
              </a:lnSpc>
            </a:pPr>
            <a:r>
              <a:rPr lang="en-US" dirty="0"/>
              <a:t>Create an instance of </a:t>
            </a:r>
            <a:r>
              <a:rPr lang="en-US" dirty="0" err="1">
                <a:latin typeface="Courier New" pitchFamily="49" charset="0"/>
              </a:rPr>
              <a:t>QSqlTableModel</a:t>
            </a:r>
            <a:r>
              <a:rPr lang="en-US" dirty="0"/>
              <a:t>, and call </a:t>
            </a:r>
            <a:r>
              <a:rPr lang="en-US" dirty="0" err="1">
                <a:latin typeface="Courier New" pitchFamily="49" charset="0"/>
              </a:rPr>
              <a:t>setTable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specifying the table to use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Optionally call </a:t>
            </a:r>
            <a:r>
              <a:rPr lang="en-US" dirty="0" err="1">
                <a:latin typeface="Courier New" pitchFamily="49" charset="0"/>
              </a:rPr>
              <a:t>setFilter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specifying a WHERE part of a SQL query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Optionally call </a:t>
            </a:r>
            <a:r>
              <a:rPr lang="en-US" dirty="0" err="1">
                <a:latin typeface="Courier New" pitchFamily="49" charset="0"/>
              </a:rPr>
              <a:t>setSort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specifying column number and sort direction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Call </a:t>
            </a:r>
            <a:r>
              <a:rPr lang="en-US" dirty="0">
                <a:latin typeface="Courier New" pitchFamily="49" charset="0"/>
              </a:rPr>
              <a:t>select()</a:t>
            </a:r>
            <a:r>
              <a:rPr lang="en-US" dirty="0"/>
              <a:t> to execute the query</a:t>
            </a:r>
          </a:p>
          <a:p>
            <a:endParaRPr lang="en-US" dirty="0"/>
          </a:p>
          <a:p>
            <a:r>
              <a:rPr lang="en-US" dirty="0" err="1">
                <a:latin typeface="Courier New"/>
                <a:cs typeface="Courier New"/>
              </a:rPr>
              <a:t>QSqlRelationalTableModel</a:t>
            </a:r>
            <a:r>
              <a:rPr lang="en-US" dirty="0"/>
              <a:t> is </a:t>
            </a:r>
            <a:r>
              <a:rPr lang="en-US" dirty="0" err="1">
                <a:latin typeface="Courier New"/>
                <a:cs typeface="Courier New"/>
              </a:rPr>
              <a:t>QSqlTableModel</a:t>
            </a:r>
            <a:r>
              <a:rPr lang="en-US" dirty="0"/>
              <a:t> subclass with a foreign key support 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ex-query-model</a:t>
            </a:r>
          </a:p>
        </p:txBody>
      </p:sp>
    </p:spTree>
    <p:extLst>
      <p:ext uri="{BB962C8B-B14F-4D97-AF65-F5344CB8AC3E}">
        <p14:creationId xmlns:p14="http://schemas.microsoft.com/office/powerpoint/2010/main" val="16284717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QSqlTableModel</a:t>
            </a:r>
            <a:r>
              <a:rPr lang="en-US" dirty="0"/>
              <a:t> vs. </a:t>
            </a:r>
            <a:r>
              <a:rPr lang="en-US" dirty="0" err="1"/>
              <a:t>QAbstractItemModel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Possible to access the table programmatically using the methods of </a:t>
            </a:r>
            <a:r>
              <a:rPr lang="en-US" dirty="0" err="1">
                <a:latin typeface="Courier New" pitchFamily="49" charset="0"/>
              </a:rPr>
              <a:t>QAbstractItemModel</a:t>
            </a:r>
            <a:endParaRPr lang="en-US" dirty="0"/>
          </a:p>
          <a:p>
            <a:endParaRPr lang="en-US" dirty="0">
              <a:latin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</a:rPr>
              <a:t>QSqlTableModel</a:t>
            </a:r>
            <a:r>
              <a:rPr lang="en-US" dirty="0"/>
              <a:t> adds a few methods for convenience</a:t>
            </a:r>
          </a:p>
          <a:p>
            <a:pPr lvl="1"/>
            <a:r>
              <a:rPr lang="en-US" dirty="0">
                <a:latin typeface="Courier New" pitchFamily="49" charset="0"/>
              </a:rPr>
              <a:t>record()</a:t>
            </a:r>
            <a:r>
              <a:rPr lang="en-US" dirty="0"/>
              <a:t>, </a:t>
            </a:r>
            <a:r>
              <a:rPr lang="en-US" dirty="0" err="1">
                <a:latin typeface="Courier New" pitchFamily="49" charset="0"/>
              </a:rPr>
              <a:t>setRecord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and </a:t>
            </a:r>
            <a:r>
              <a:rPr lang="en-US" dirty="0" err="1">
                <a:latin typeface="Courier New" pitchFamily="49" charset="0"/>
              </a:rPr>
              <a:t>insertRecord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all work with instances of </a:t>
            </a:r>
            <a:r>
              <a:rPr lang="en-US" dirty="0" err="1">
                <a:latin typeface="Courier New" pitchFamily="49" charset="0"/>
              </a:rPr>
              <a:t>QSqlRecord</a:t>
            </a:r>
            <a:endParaRPr lang="en-US" dirty="0"/>
          </a:p>
          <a:p>
            <a:pPr lvl="1"/>
            <a:r>
              <a:rPr lang="en-US" dirty="0"/>
              <a:t>All refer to rows in the table rather than </a:t>
            </a:r>
            <a:r>
              <a:rPr lang="en-US" dirty="0" err="1">
                <a:latin typeface="Courier New" pitchFamily="49" charset="0"/>
              </a:rPr>
              <a:t>QModelIndexes</a:t>
            </a:r>
            <a:endParaRPr lang="en-US" dirty="0">
              <a:latin typeface="Courier New" pitchFamily="49" charset="0"/>
            </a:endParaRPr>
          </a:p>
          <a:p>
            <a:endParaRPr lang="en-US" dirty="0">
              <a:latin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</a:rPr>
              <a:t>QSqlRecord</a:t>
            </a:r>
            <a:r>
              <a:rPr lang="en-US" dirty="0"/>
              <a:t> is a simple container for records containing methods like 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setValue</a:t>
            </a:r>
            <a:r>
              <a:rPr lang="en-US" dirty="0">
                <a:latin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</a:rPr>
              <a:t>int</a:t>
            </a:r>
            <a:r>
              <a:rPr lang="en-US" dirty="0">
                <a:latin typeface="Courier New" pitchFamily="49" charset="0"/>
              </a:rPr>
              <a:t> index, </a:t>
            </a:r>
            <a:r>
              <a:rPr lang="en-US" dirty="0" err="1">
                <a:latin typeface="Courier New" pitchFamily="49" charset="0"/>
              </a:rPr>
              <a:t>QVariant</a:t>
            </a:r>
            <a:r>
              <a:rPr lang="en-US" dirty="0">
                <a:latin typeface="Courier New" pitchFamily="49" charset="0"/>
              </a:rPr>
              <a:t> value)</a:t>
            </a:r>
            <a:r>
              <a:rPr lang="en-US" dirty="0"/>
              <a:t>, 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setValue</a:t>
            </a:r>
            <a:r>
              <a:rPr lang="en-US" dirty="0">
                <a:latin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</a:rPr>
              <a:t>QString</a:t>
            </a:r>
            <a:r>
              <a:rPr lang="en-US" dirty="0">
                <a:latin typeface="Courier New" pitchFamily="49" charset="0"/>
              </a:rPr>
              <a:t> name, </a:t>
            </a:r>
            <a:r>
              <a:rPr lang="en-US" dirty="0" err="1">
                <a:latin typeface="Courier New" pitchFamily="49" charset="0"/>
              </a:rPr>
              <a:t>QVariant</a:t>
            </a:r>
            <a:r>
              <a:rPr lang="en-US" dirty="0">
                <a:latin typeface="Courier New" pitchFamily="49" charset="0"/>
              </a:rPr>
              <a:t> value)</a:t>
            </a:r>
            <a:r>
              <a:rPr lang="en-US" dirty="0"/>
              <a:t>, and similar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QVariant</a:t>
            </a:r>
            <a:r>
              <a:rPr lang="en-US" dirty="0">
                <a:latin typeface="Courier New" pitchFamily="49" charset="0"/>
              </a:rPr>
              <a:t> value(...)</a:t>
            </a:r>
            <a:r>
              <a:rPr lang="en-US" dirty="0"/>
              <a:t> methods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07925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72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QSqlTableModel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3568" y="1489348"/>
            <a:ext cx="7668852" cy="20666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solidFill>
                  <a:srgbClr val="808000"/>
                </a:solidFill>
              </a:rPr>
              <a:t>for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808000"/>
                </a:solidFill>
              </a:rPr>
              <a:t>int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row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80"/>
                </a:solidFill>
              </a:rPr>
              <a:t>0</a:t>
            </a:r>
            <a:r>
              <a:rPr lang="en-US" sz="1200" dirty="0">
                <a:solidFill>
                  <a:srgbClr val="000000"/>
                </a:solidFill>
              </a:rPr>
              <a:t>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row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&lt; model-&gt;</a:t>
            </a:r>
            <a:r>
              <a:rPr lang="en-US" sz="1200" dirty="0" err="1">
                <a:solidFill>
                  <a:srgbClr val="000000"/>
                </a:solidFill>
              </a:rPr>
              <a:t>rowCount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++row)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QSqlRecord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record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 model-&gt;record(row);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</a:t>
            </a:r>
            <a:r>
              <a:rPr lang="en-US" sz="1200" dirty="0">
                <a:solidFill>
                  <a:srgbClr val="808000"/>
                </a:solidFill>
              </a:rPr>
              <a:t>double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price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0000"/>
                </a:solidFill>
              </a:rPr>
              <a:t>record.value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"price"</a:t>
            </a:r>
            <a:r>
              <a:rPr lang="en-US" sz="1200" dirty="0">
                <a:solidFill>
                  <a:srgbClr val="000000"/>
                </a:solidFill>
              </a:rPr>
              <a:t>).</a:t>
            </a:r>
            <a:r>
              <a:rPr lang="en-US" sz="1200" dirty="0" err="1">
                <a:solidFill>
                  <a:srgbClr val="000000"/>
                </a:solidFill>
              </a:rPr>
              <a:t>toDouble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</a:t>
            </a:r>
            <a:r>
              <a:rPr lang="en-US" sz="1200" dirty="0">
                <a:solidFill>
                  <a:srgbClr val="000000"/>
                </a:solidFill>
              </a:rPr>
              <a:t>price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*=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80"/>
                </a:solidFill>
              </a:rPr>
              <a:t>1.1</a:t>
            </a:r>
            <a:r>
              <a:rPr lang="en-US" sz="1200" dirty="0">
                <a:solidFill>
                  <a:srgbClr val="000000"/>
                </a:solidFill>
              </a:rPr>
              <a:t>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</a:t>
            </a:r>
            <a:r>
              <a:rPr lang="en-US" sz="1200" dirty="0" err="1">
                <a:solidFill>
                  <a:srgbClr val="000000"/>
                </a:solidFill>
              </a:rPr>
              <a:t>record.setValue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"price"</a:t>
            </a:r>
            <a:r>
              <a:rPr lang="en-US" sz="1200" dirty="0">
                <a:solidFill>
                  <a:srgbClr val="000000"/>
                </a:solidFill>
              </a:rPr>
              <a:t>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price);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</a:t>
            </a:r>
            <a:r>
              <a:rPr lang="en-US" sz="1200" dirty="0">
                <a:solidFill>
                  <a:srgbClr val="000000"/>
                </a:solidFill>
              </a:rPr>
              <a:t>model-&gt;</a:t>
            </a:r>
            <a:r>
              <a:rPr lang="en-US" sz="1200" dirty="0" err="1">
                <a:solidFill>
                  <a:srgbClr val="000000"/>
                </a:solidFill>
              </a:rPr>
              <a:t>setRecord</a:t>
            </a:r>
            <a:r>
              <a:rPr lang="en-US" sz="1200" dirty="0">
                <a:solidFill>
                  <a:srgbClr val="000000"/>
                </a:solidFill>
              </a:rPr>
              <a:t>(row, record);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}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endParaRPr lang="en-US" sz="1200" dirty="0">
              <a:solidFill>
                <a:srgbClr val="000000"/>
              </a:solidFill>
            </a:endParaRPr>
          </a:p>
          <a:p>
            <a:r>
              <a:rPr lang="en-US" sz="1200" dirty="0">
                <a:solidFill>
                  <a:srgbClr val="000000"/>
                </a:solidFill>
              </a:rPr>
              <a:t>model-&gt;</a:t>
            </a:r>
            <a:r>
              <a:rPr lang="en-US" sz="1200" dirty="0" err="1">
                <a:solidFill>
                  <a:srgbClr val="000000"/>
                </a:solidFill>
              </a:rPr>
              <a:t>submitAll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374545961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>
                <a:latin typeface="Courier New" pitchFamily="49" charset="0"/>
              </a:rPr>
              <a:t>setEditStrategy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it is possible to specify when changes made in the GUI should be committed to the database</a:t>
            </a:r>
          </a:p>
          <a:p>
            <a:endParaRPr lang="en-US" dirty="0"/>
          </a:p>
          <a:p>
            <a:r>
              <a:rPr lang="en-US" dirty="0"/>
              <a:t>Edit strategies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OnFieldChange</a:t>
            </a:r>
            <a:r>
              <a:rPr lang="en-US" dirty="0"/>
              <a:t> – Data will be saved as soon as you start editing a new cell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OnRowChange</a:t>
            </a:r>
            <a:r>
              <a:rPr lang="en-US" dirty="0"/>
              <a:t> – Data will be saved when you start editing a new record (changes can be discarded by calling </a:t>
            </a:r>
            <a:r>
              <a:rPr lang="en-US" dirty="0">
                <a:latin typeface="Courier New" pitchFamily="49" charset="0"/>
              </a:rPr>
              <a:t>revert()</a:t>
            </a:r>
            <a:r>
              <a:rPr lang="en-US" dirty="0"/>
              <a:t>)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OnManualSubmit</a:t>
            </a:r>
            <a:r>
              <a:rPr lang="en-US" dirty="0"/>
              <a:t> – Data will only be saved when you call </a:t>
            </a:r>
            <a:r>
              <a:rPr lang="en-US" dirty="0" err="1">
                <a:latin typeface="Courier New" pitchFamily="49" charset="0"/>
              </a:rPr>
              <a:t>submitAll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(changes can be discarded with </a:t>
            </a:r>
            <a:r>
              <a:rPr lang="en-US" dirty="0" err="1">
                <a:latin typeface="Courier New" pitchFamily="49" charset="0"/>
              </a:rPr>
              <a:t>revertAll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Be careful with </a:t>
            </a:r>
            <a:r>
              <a:rPr lang="en-US" dirty="0" err="1">
                <a:latin typeface="Courier New" pitchFamily="49" charset="0"/>
              </a:rPr>
              <a:t>OnFieldChange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Performance can drop significantly compared to using the other editing strategies</a:t>
            </a:r>
          </a:p>
          <a:p>
            <a:pPr lvl="1"/>
            <a:r>
              <a:rPr lang="en-US" dirty="0"/>
              <a:t>If you modify a primary key, the record might slip through your fingers while you are trying to fill it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4409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Editable Queries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Without modifications </a:t>
            </a:r>
            <a:r>
              <a:rPr lang="en-US" dirty="0" err="1">
                <a:latin typeface="Courier New" pitchFamily="49" charset="0"/>
              </a:rPr>
              <a:t>QSqlQueryModel</a:t>
            </a:r>
            <a:r>
              <a:rPr lang="en-US" dirty="0"/>
              <a:t> is read only, while </a:t>
            </a:r>
            <a:r>
              <a:rPr lang="en-US" dirty="0" err="1">
                <a:latin typeface="Courier New" pitchFamily="49" charset="0"/>
              </a:rPr>
              <a:t>QSqlTableModel</a:t>
            </a:r>
            <a:r>
              <a:rPr lang="en-US" dirty="0"/>
              <a:t> only works on a single table</a:t>
            </a:r>
          </a:p>
          <a:p>
            <a:endParaRPr lang="en-US" dirty="0"/>
          </a:p>
          <a:p>
            <a:r>
              <a:rPr lang="en-US" dirty="0"/>
              <a:t>To be able to edit the result of an arbitrary query, override 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QAbstractItemModel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setData</a:t>
            </a:r>
            <a:r>
              <a:rPr lang="en-US" dirty="0">
                <a:latin typeface="Courier New" pitchFamily="49" charset="0"/>
              </a:rPr>
              <a:t>()</a:t>
            </a:r>
            <a:r>
              <a:rPr lang="en-US" dirty="0"/>
              <a:t> to update the data yourself, and 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QAbstractItemModel</a:t>
            </a:r>
            <a:r>
              <a:rPr lang="en-US" dirty="0">
                <a:latin typeface="Courier New" pitchFamily="49" charset="0"/>
              </a:rPr>
              <a:t>::flags()</a:t>
            </a:r>
            <a:r>
              <a:rPr lang="en-US" dirty="0"/>
              <a:t> to specify that the table is editable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ex-editable-query</a:t>
            </a:r>
          </a:p>
        </p:txBody>
      </p:sp>
    </p:spTree>
    <p:extLst>
      <p:ext uri="{BB962C8B-B14F-4D97-AF65-F5344CB8AC3E}">
        <p14:creationId xmlns:p14="http://schemas.microsoft.com/office/powerpoint/2010/main" val="180882532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You start a transaction using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QSqlDatabase</a:t>
            </a:r>
            <a:r>
              <a:rPr lang="en-US" dirty="0">
                <a:latin typeface="Courier New" pitchFamily="49" charset="0"/>
              </a:rPr>
              <a:t>::transaction()</a:t>
            </a:r>
            <a:r>
              <a:rPr lang="en-US" dirty="0"/>
              <a:t>, and end it using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QSqlDatabase</a:t>
            </a:r>
            <a:r>
              <a:rPr lang="en-US" dirty="0">
                <a:latin typeface="Courier New" pitchFamily="49" charset="0"/>
              </a:rPr>
              <a:t>::commit()</a:t>
            </a:r>
            <a:r>
              <a:rPr lang="en-US" dirty="0"/>
              <a:t> or 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QSqlDatabase</a:t>
            </a:r>
            <a:r>
              <a:rPr lang="en-US" dirty="0">
                <a:latin typeface="Courier New" pitchFamily="49" charset="0"/>
              </a:rPr>
              <a:t>::rollback()</a:t>
            </a:r>
          </a:p>
          <a:p>
            <a:endParaRPr lang="en-US" dirty="0"/>
          </a:p>
          <a:p>
            <a:r>
              <a:rPr lang="en-US" dirty="0"/>
              <a:t>The above methods return </a:t>
            </a:r>
            <a:r>
              <a:rPr lang="en-US" dirty="0">
                <a:latin typeface="Courier New" pitchFamily="49" charset="0"/>
              </a:rPr>
              <a:t>true</a:t>
            </a:r>
            <a:r>
              <a:rPr lang="en-US" dirty="0"/>
              <a:t> if the action succeeded</a:t>
            </a:r>
          </a:p>
          <a:p>
            <a:endParaRPr lang="en-US" dirty="0"/>
          </a:p>
          <a:p>
            <a:r>
              <a:rPr lang="en-US" dirty="0"/>
              <a:t>Transaction requires support from the database – check for this using</a:t>
            </a:r>
          </a:p>
          <a:p>
            <a:pPr lvl="1"/>
            <a:r>
              <a:rPr lang="en-US" dirty="0" err="1">
                <a:latin typeface="Courier New" pitchFamily="49" charset="0"/>
              </a:rPr>
              <a:t>QSqlDriver</a:t>
            </a:r>
            <a:r>
              <a:rPr lang="en-US" dirty="0">
                <a:latin typeface="Courier New" pitchFamily="49" charset="0"/>
              </a:rPr>
              <a:t>::</a:t>
            </a:r>
            <a:r>
              <a:rPr lang="en-US" dirty="0" err="1">
                <a:latin typeface="Courier New" pitchFamily="49" charset="0"/>
              </a:rPr>
              <a:t>hasFeature</a:t>
            </a:r>
            <a:r>
              <a:rPr lang="en-US" dirty="0">
                <a:latin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</a:rPr>
              <a:t>QSqlDriver</a:t>
            </a:r>
            <a:r>
              <a:rPr lang="en-US" dirty="0">
                <a:latin typeface="Courier New" pitchFamily="49" charset="0"/>
              </a:rPr>
              <a:t>::Transactions)</a:t>
            </a:r>
          </a:p>
          <a:p>
            <a:pPr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7327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76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is the role of </a:t>
            </a:r>
            <a:r>
              <a:rPr lang="en-US" dirty="0" err="1">
                <a:latin typeface="Courier New"/>
                <a:cs typeface="Courier New"/>
              </a:rPr>
              <a:t>QSqlDatabase</a:t>
            </a:r>
            <a:r>
              <a:rPr lang="en-US" dirty="0"/>
              <a:t>?</a:t>
            </a:r>
          </a:p>
          <a:p>
            <a:r>
              <a:rPr lang="en-US" dirty="0"/>
              <a:t>Can you share database connection between threads? Justify.</a:t>
            </a:r>
          </a:p>
          <a:p>
            <a:r>
              <a:rPr lang="en-US" dirty="0"/>
              <a:t>How can you check, whether a required feature can be used with an existing database driver?</a:t>
            </a:r>
          </a:p>
          <a:p>
            <a:r>
              <a:rPr lang="en-US" dirty="0"/>
              <a:t>What kind of SQL queries are supported by </a:t>
            </a:r>
            <a:r>
              <a:rPr lang="en-US" dirty="0" err="1">
                <a:latin typeface="Courier New"/>
                <a:cs typeface="Courier New"/>
              </a:rPr>
              <a:t>QSqlQuery</a:t>
            </a:r>
            <a:r>
              <a:rPr lang="en-US" dirty="0"/>
              <a:t>?</a:t>
            </a:r>
          </a:p>
          <a:p>
            <a:r>
              <a:rPr lang="en-US" dirty="0"/>
              <a:t>What and named and positional value bindings? Is it beneficial to use them?</a:t>
            </a:r>
          </a:p>
          <a:p>
            <a:r>
              <a:rPr lang="en-US" dirty="0"/>
              <a:t>What kind of item models can be used with databases?</a:t>
            </a:r>
          </a:p>
          <a:p>
            <a:r>
              <a:rPr lang="en-US" dirty="0"/>
              <a:t>What should be taken into account performance wise when using </a:t>
            </a:r>
            <a:r>
              <a:rPr lang="en-US" dirty="0" err="1">
                <a:latin typeface="Courier New"/>
                <a:cs typeface="Courier New"/>
              </a:rPr>
              <a:t>QSqlTableModel</a:t>
            </a:r>
            <a:r>
              <a:rPr lang="en-US" dirty="0"/>
              <a:t>?</a:t>
            </a:r>
          </a:p>
          <a:p>
            <a:r>
              <a:rPr lang="en-US" dirty="0"/>
              <a:t>Does Qt support transactions?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89320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77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has support to make SQL queries to the database</a:t>
            </a:r>
          </a:p>
          <a:p>
            <a:pPr lvl="1"/>
            <a:r>
              <a:rPr lang="en-US" dirty="0"/>
              <a:t>Intuitive Qt-style APIs provided for composing the queries</a:t>
            </a:r>
          </a:p>
          <a:p>
            <a:pPr lvl="1"/>
            <a:endParaRPr lang="en-US" dirty="0"/>
          </a:p>
          <a:p>
            <a:r>
              <a:rPr lang="en-US" dirty="0"/>
              <a:t>Queries are made using an open database connection</a:t>
            </a:r>
          </a:p>
          <a:p>
            <a:pPr lvl="1"/>
            <a:r>
              <a:rPr lang="en-US" dirty="0"/>
              <a:t>Several connections may be opened to the same database</a:t>
            </a:r>
          </a:p>
          <a:p>
            <a:pPr lvl="1"/>
            <a:r>
              <a:rPr lang="en-US" dirty="0"/>
              <a:t>Connections are value types, which cannot be shared between threads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Qt database system is based on the model/view framework with three layers</a:t>
            </a:r>
          </a:p>
          <a:p>
            <a:pPr lvl="1"/>
            <a:r>
              <a:rPr lang="en-US" dirty="0"/>
              <a:t>Database technology -based drivers – connection and query objects are wrappers to the driver object </a:t>
            </a:r>
          </a:p>
          <a:p>
            <a:pPr lvl="1"/>
            <a:r>
              <a:rPr lang="en-US" dirty="0"/>
              <a:t>Model classes – mapping query result or a single table </a:t>
            </a:r>
          </a:p>
          <a:p>
            <a:pPr lvl="1"/>
            <a:r>
              <a:rPr lang="en-US" dirty="0"/>
              <a:t>View classes – Widgets or QML types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1232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78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– Bookstore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4774685" cy="3784985"/>
          </a:xfrm>
        </p:spPr>
        <p:txBody>
          <a:bodyPr>
            <a:normAutofit/>
          </a:bodyPr>
          <a:lstStyle/>
          <a:p>
            <a:r>
              <a:rPr lang="en-US" dirty="0"/>
              <a:t>Author table in upper view</a:t>
            </a:r>
          </a:p>
          <a:p>
            <a:endParaRPr lang="en-US" dirty="0"/>
          </a:p>
          <a:p>
            <a:r>
              <a:rPr lang="en-US" dirty="0"/>
              <a:t>Book table in lower view</a:t>
            </a:r>
          </a:p>
          <a:p>
            <a:pPr lvl="1"/>
            <a:r>
              <a:rPr lang="en-US" dirty="0"/>
              <a:t>Only books from current author shown</a:t>
            </a:r>
          </a:p>
          <a:p>
            <a:endParaRPr lang="en-US" dirty="0"/>
          </a:p>
          <a:p>
            <a:r>
              <a:rPr lang="en-US" dirty="0"/>
              <a:t>Follow these steps (more details in </a:t>
            </a:r>
            <a:r>
              <a:rPr lang="en-US" dirty="0" err="1"/>
              <a:t>readme.txt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Setup the author table (</a:t>
            </a:r>
            <a:r>
              <a:rPr lang="en-US" dirty="0" err="1">
                <a:latin typeface="Courier New"/>
                <a:cs typeface="Courier New"/>
              </a:rPr>
              <a:t>QSqlTableModel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Setup the proxy tables to map columns </a:t>
            </a:r>
          </a:p>
          <a:p>
            <a:pPr lvl="1"/>
            <a:r>
              <a:rPr lang="en-US" dirty="0"/>
              <a:t>Setup book table with </a:t>
            </a:r>
            <a:r>
              <a:rPr lang="en-US" dirty="0" err="1">
                <a:latin typeface="Courier New"/>
                <a:cs typeface="Courier New"/>
              </a:rPr>
              <a:t>QSqlQueryModel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Provide edit support for both tables</a:t>
            </a:r>
          </a:p>
          <a:p>
            <a:endParaRPr lang="en-US" dirty="0"/>
          </a:p>
          <a:p>
            <a:r>
              <a:rPr lang="en-US" dirty="0"/>
              <a:t>Optional</a:t>
            </a:r>
          </a:p>
          <a:p>
            <a:pPr lvl="1"/>
            <a:r>
              <a:rPr lang="en-US" dirty="0"/>
              <a:t>Support add/delete rows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lab-bookstore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769" y="40527"/>
            <a:ext cx="4640466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92375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Multimedia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806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…creating and deploying libraries </a:t>
            </a:r>
          </a:p>
          <a:p>
            <a:r>
              <a:rPr lang="en-US" dirty="0"/>
              <a:t>…loading libraries and resolving symbols in libraries </a:t>
            </a:r>
          </a:p>
          <a:p>
            <a:r>
              <a:rPr lang="en-US" dirty="0"/>
              <a:t>…creating Qt plugins using both high and low-level APIs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578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80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Multimedia Features</a:t>
            </a:r>
          </a:p>
          <a:p>
            <a:r>
              <a:rPr lang="en-US" dirty="0"/>
              <a:t>Architecture</a:t>
            </a:r>
          </a:p>
          <a:p>
            <a:r>
              <a:rPr lang="en-US" dirty="0"/>
              <a:t>Audio and Video Playback</a:t>
            </a:r>
          </a:p>
          <a:p>
            <a:r>
              <a:rPr lang="en-US" dirty="0"/>
              <a:t>Audio and Video Recording</a:t>
            </a:r>
          </a:p>
          <a:p>
            <a:r>
              <a:rPr lang="en-US" dirty="0"/>
              <a:t>Custom Video Surface</a:t>
            </a:r>
          </a:p>
          <a:p>
            <a:r>
              <a:rPr lang="en-US" dirty="0"/>
              <a:t>FM Radio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24674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81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…what services Qt Multimedia module provides</a:t>
            </a:r>
          </a:p>
          <a:p>
            <a:r>
              <a:rPr lang="en-US" dirty="0"/>
              <a:t>…audio and video playback and recording </a:t>
            </a:r>
          </a:p>
          <a:p>
            <a:r>
              <a:rPr lang="en-US" dirty="0"/>
              <a:t>…accessing video pixel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4112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Multimedia Features 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Media file playback</a:t>
            </a:r>
          </a:p>
          <a:p>
            <a:pPr lvl="1"/>
            <a:r>
              <a:rPr lang="en-GB" dirty="0" err="1">
                <a:latin typeface="Courier New"/>
                <a:cs typeface="Courier New"/>
              </a:rPr>
              <a:t>QMediaPlayer</a:t>
            </a:r>
            <a:endParaRPr lang="en-GB" dirty="0">
              <a:latin typeface="Courier New"/>
              <a:cs typeface="Courier New"/>
            </a:endParaRPr>
          </a:p>
          <a:p>
            <a:pPr lvl="1"/>
            <a:r>
              <a:rPr lang="en-GB" dirty="0" err="1">
                <a:latin typeface="Courier New"/>
                <a:cs typeface="Courier New"/>
              </a:rPr>
              <a:t>QMediaPlaylist</a:t>
            </a:r>
            <a:r>
              <a:rPr lang="en-GB" dirty="0"/>
              <a:t>, </a:t>
            </a:r>
            <a:r>
              <a:rPr lang="en-GB" dirty="0" err="1">
                <a:latin typeface="Courier New"/>
                <a:cs typeface="Courier New"/>
              </a:rPr>
              <a:t>QMediaContent</a:t>
            </a:r>
            <a:endParaRPr lang="en-GB" dirty="0">
              <a:latin typeface="Courier New"/>
              <a:cs typeface="Courier New"/>
            </a:endParaRPr>
          </a:p>
          <a:p>
            <a:pPr lvl="1"/>
            <a:r>
              <a:rPr lang="en-GB" dirty="0" err="1">
                <a:latin typeface="Courier New"/>
                <a:cs typeface="Courier New"/>
              </a:rPr>
              <a:t>QVideoWidet</a:t>
            </a:r>
            <a:r>
              <a:rPr lang="en-GB" dirty="0">
                <a:latin typeface="Courier New"/>
                <a:cs typeface="Courier New"/>
              </a:rPr>
              <a:t> </a:t>
            </a:r>
          </a:p>
          <a:p>
            <a:endParaRPr lang="en-GB" dirty="0"/>
          </a:p>
          <a:p>
            <a:r>
              <a:rPr lang="en-GB" dirty="0"/>
              <a:t>Audio device access</a:t>
            </a:r>
          </a:p>
          <a:p>
            <a:pPr lvl="1"/>
            <a:r>
              <a:rPr lang="en-GB" dirty="0" err="1">
                <a:latin typeface="Courier New" pitchFamily="49" charset="0"/>
                <a:cs typeface="Courier New" pitchFamily="49" charset="0"/>
              </a:rPr>
              <a:t>QAudioDeviceInfo</a:t>
            </a:r>
            <a:endParaRPr lang="en-GB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GB" dirty="0" err="1">
                <a:latin typeface="Courier New" pitchFamily="49" charset="0"/>
                <a:cs typeface="Courier New" pitchFamily="49" charset="0"/>
              </a:rPr>
              <a:t>QAudioInput</a:t>
            </a:r>
            <a:r>
              <a:rPr lang="en-GB" dirty="0"/>
              <a:t>, 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QAudioOutput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</a:t>
            </a:r>
            <a:endParaRPr lang="en-GB" dirty="0"/>
          </a:p>
          <a:p>
            <a:pPr lvl="1"/>
            <a:r>
              <a:rPr lang="en-GB" dirty="0" err="1">
                <a:latin typeface="Courier New" pitchFamily="49" charset="0"/>
                <a:cs typeface="Courier New" pitchFamily="49" charset="0"/>
              </a:rPr>
              <a:t>QAudioFormat</a:t>
            </a:r>
            <a:endParaRPr lang="en-GB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GB" dirty="0" err="1">
                <a:latin typeface="Courier New" pitchFamily="49" charset="0"/>
                <a:cs typeface="Courier New" pitchFamily="49" charset="0"/>
              </a:rPr>
              <a:t>QAudioBuffer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GB" dirty="0"/>
              <a:t>– audio media stored in memory for processing 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Low latency sound effects</a:t>
            </a:r>
          </a:p>
          <a:p>
            <a:pPr lvl="1"/>
            <a:r>
              <a:rPr lang="en-GB" dirty="0" err="1">
                <a:latin typeface="Courier New" pitchFamily="49" charset="0"/>
                <a:cs typeface="Courier New" pitchFamily="49" charset="0"/>
              </a:rPr>
              <a:t>QSound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GB" dirty="0"/>
              <a:t>– plays .wav files</a:t>
            </a:r>
          </a:p>
          <a:p>
            <a:pPr lvl="1"/>
            <a:r>
              <a:rPr lang="en-GB" dirty="0" err="1">
                <a:latin typeface="Courier New" pitchFamily="49" charset="0"/>
                <a:cs typeface="Courier New" pitchFamily="49" charset="0"/>
              </a:rPr>
              <a:t>QSoundEffect</a:t>
            </a:r>
            <a:endParaRPr lang="en-GB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Camera and view finder</a:t>
            </a:r>
          </a:p>
          <a:p>
            <a:pPr lvl="1"/>
            <a:r>
              <a:rPr lang="en-GB" dirty="0" err="1">
                <a:latin typeface="Courier New"/>
                <a:cs typeface="Courier New"/>
              </a:rPr>
              <a:t>QCamera</a:t>
            </a:r>
            <a:endParaRPr lang="en-GB" dirty="0">
              <a:latin typeface="Courier New"/>
              <a:cs typeface="Courier New"/>
            </a:endParaRPr>
          </a:p>
          <a:p>
            <a:pPr lvl="1"/>
            <a:r>
              <a:rPr lang="en-GB" dirty="0" err="1">
                <a:latin typeface="Courier New"/>
                <a:cs typeface="Courier New"/>
              </a:rPr>
              <a:t>QAbstractVideoSurface</a:t>
            </a:r>
            <a:endParaRPr lang="en-GB" dirty="0">
              <a:latin typeface="Courier New"/>
              <a:cs typeface="Courier New"/>
            </a:endParaRPr>
          </a:p>
          <a:p>
            <a:pPr lvl="1"/>
            <a:r>
              <a:rPr lang="en-GB" dirty="0" err="1">
                <a:latin typeface="Courier New"/>
                <a:cs typeface="Courier New"/>
              </a:rPr>
              <a:t>QAbstractVideoFilter</a:t>
            </a:r>
            <a:r>
              <a:rPr lang="en-GB" dirty="0">
                <a:latin typeface="Courier New"/>
                <a:cs typeface="Courier New"/>
              </a:rPr>
              <a:t> </a:t>
            </a:r>
            <a:r>
              <a:rPr lang="en-GB" dirty="0"/>
              <a:t>– for QML </a:t>
            </a:r>
          </a:p>
          <a:p>
            <a:pPr lvl="1"/>
            <a:r>
              <a:rPr lang="en-GB" dirty="0" err="1">
                <a:latin typeface="Courier New"/>
                <a:cs typeface="Courier New"/>
              </a:rPr>
              <a:t>QVideoFrame</a:t>
            </a:r>
            <a:endParaRPr lang="en-GB" dirty="0">
              <a:latin typeface="Courier New"/>
              <a:cs typeface="Courier New"/>
            </a:endParaRPr>
          </a:p>
          <a:p>
            <a:pPr lvl="1"/>
            <a:endParaRPr lang="en-US" dirty="0"/>
          </a:p>
          <a:p>
            <a:r>
              <a:rPr lang="en-US" dirty="0"/>
              <a:t>Audio buffer and video frame monitoring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QAudioProbe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 err="1">
                <a:latin typeface="Courier New"/>
                <a:cs typeface="Courier New"/>
              </a:rPr>
              <a:t>QVideoProbe</a:t>
            </a:r>
            <a:endParaRPr lang="en-US" dirty="0">
              <a:latin typeface="Courier New"/>
              <a:cs typeface="Courier New"/>
            </a:endParaRPr>
          </a:p>
          <a:p>
            <a:pPr lvl="1"/>
            <a:endParaRPr lang="en-US" dirty="0"/>
          </a:p>
          <a:p>
            <a:r>
              <a:rPr lang="en-US" dirty="0"/>
              <a:t>FM radio 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QRadioTuner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 err="1">
                <a:latin typeface="Courier New"/>
                <a:cs typeface="Courier New"/>
              </a:rPr>
              <a:t>QRadioData</a:t>
            </a:r>
            <a:endParaRPr lang="en-US" dirty="0">
              <a:latin typeface="Courier New"/>
              <a:cs typeface="Courier New"/>
            </a:endParaRPr>
          </a:p>
          <a:p>
            <a:pPr lvl="1"/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/>
              <a:t>3D positional audio – Qt Audio Engine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78881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83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Multimedia Architecture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High-level multimedia classes derive from </a:t>
            </a:r>
            <a:r>
              <a:rPr lang="en-US" dirty="0" err="1">
                <a:latin typeface="Courier New"/>
                <a:cs typeface="Courier New"/>
              </a:rPr>
              <a:t>QMediaObject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 err="1">
                <a:latin typeface="Courier New"/>
                <a:cs typeface="Courier New"/>
              </a:rPr>
              <a:t>QMediaPlayer</a:t>
            </a:r>
            <a:r>
              <a:rPr lang="en-US" dirty="0"/>
              <a:t>, </a:t>
            </a:r>
            <a:r>
              <a:rPr lang="en-US" dirty="0" err="1">
                <a:latin typeface="Courier New"/>
                <a:cs typeface="Courier New"/>
              </a:rPr>
              <a:t>QAudioRecorder</a:t>
            </a:r>
            <a:r>
              <a:rPr lang="en-US" dirty="0"/>
              <a:t>, </a:t>
            </a:r>
            <a:r>
              <a:rPr lang="en-US" dirty="0" err="1">
                <a:latin typeface="Courier New"/>
                <a:cs typeface="Courier New"/>
              </a:rPr>
              <a:t>QCamera</a:t>
            </a:r>
            <a:r>
              <a:rPr lang="en-US" dirty="0"/>
              <a:t>, </a:t>
            </a:r>
            <a:r>
              <a:rPr lang="en-US" dirty="0" err="1">
                <a:latin typeface="Courier New"/>
                <a:cs typeface="Courier New"/>
              </a:rPr>
              <a:t>QRadioTuner</a:t>
            </a:r>
            <a:endParaRPr lang="en-US" dirty="0">
              <a:latin typeface="Courier New"/>
              <a:cs typeface="Courier New"/>
            </a:endParaRPr>
          </a:p>
          <a:p>
            <a:pPr lvl="1"/>
            <a:endParaRPr lang="en-US" dirty="0"/>
          </a:p>
          <a:p>
            <a:r>
              <a:rPr lang="en-US" dirty="0"/>
              <a:t>Media object </a:t>
            </a:r>
          </a:p>
          <a:p>
            <a:pPr lvl="1"/>
            <a:r>
              <a:rPr lang="en-US" dirty="0"/>
              <a:t>Provides access to meta-data: title, language, copyright, publisher</a:t>
            </a:r>
          </a:p>
          <a:p>
            <a:pPr lvl="1"/>
            <a:r>
              <a:rPr lang="en-US" dirty="0"/>
              <a:t>Provides internally a media service object, which actually implements the multimedia service</a:t>
            </a:r>
          </a:p>
          <a:p>
            <a:pPr lvl="1"/>
            <a:r>
              <a:rPr lang="en-US" dirty="0"/>
              <a:t>Allows binding helper objects, implementing </a:t>
            </a:r>
            <a:r>
              <a:rPr lang="en-US" dirty="0" err="1">
                <a:latin typeface="Courier New"/>
                <a:cs typeface="Courier New"/>
              </a:rPr>
              <a:t>QMediaBindableInterface</a:t>
            </a:r>
            <a:r>
              <a:rPr lang="en-US" dirty="0">
                <a:latin typeface="Courier New"/>
                <a:cs typeface="Courier New"/>
              </a:rPr>
              <a:t>   </a:t>
            </a:r>
          </a:p>
          <a:p>
            <a:pPr lvl="1"/>
            <a:endParaRPr lang="en-US" dirty="0"/>
          </a:p>
          <a:p>
            <a:r>
              <a:rPr lang="en-US" dirty="0" err="1">
                <a:latin typeface="Courier New"/>
                <a:cs typeface="Courier New"/>
              </a:rPr>
              <a:t>QMediaService</a:t>
            </a:r>
            <a:r>
              <a:rPr lang="en-US" dirty="0"/>
              <a:t> implements one or more media control interfaces </a:t>
            </a:r>
          </a:p>
          <a:p>
            <a:pPr lvl="1"/>
            <a:r>
              <a:rPr lang="en-US" dirty="0"/>
              <a:t>E.g., </a:t>
            </a:r>
            <a:r>
              <a:rPr lang="en-US" dirty="0" err="1">
                <a:latin typeface="Courier New"/>
                <a:cs typeface="Courier New"/>
              </a:rPr>
              <a:t>QAudioRecorderComtrol</a:t>
            </a:r>
            <a:r>
              <a:rPr lang="en-US" dirty="0"/>
              <a:t>, </a:t>
            </a:r>
            <a:r>
              <a:rPr lang="en-US" dirty="0" err="1">
                <a:latin typeface="Courier New"/>
                <a:cs typeface="Courier New"/>
              </a:rPr>
              <a:t>QCameraZoomControl</a:t>
            </a:r>
            <a:r>
              <a:rPr lang="en-US" dirty="0"/>
              <a:t>, </a:t>
            </a:r>
            <a:r>
              <a:rPr lang="en-US" dirty="0" err="1">
                <a:latin typeface="Courier New"/>
                <a:cs typeface="Courier New"/>
              </a:rPr>
              <a:t>QRadioDataControl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pPr lvl="1"/>
            <a:endParaRPr lang="en-US" dirty="0"/>
          </a:p>
          <a:p>
            <a:r>
              <a:rPr lang="en-US" dirty="0"/>
              <a:t>Helper objects extend media object functionality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QMediaPlaylist</a:t>
            </a:r>
            <a:r>
              <a:rPr lang="en-US" dirty="0"/>
              <a:t>, </a:t>
            </a:r>
            <a:r>
              <a:rPr lang="en-US" dirty="0" err="1">
                <a:latin typeface="Courier New"/>
                <a:cs typeface="Courier New"/>
              </a:rPr>
              <a:t>QRadioData</a:t>
            </a:r>
            <a:r>
              <a:rPr lang="en-US" dirty="0"/>
              <a:t>, </a:t>
            </a:r>
            <a:r>
              <a:rPr lang="en-US" dirty="0" err="1">
                <a:latin typeface="Courier New"/>
                <a:cs typeface="Courier New"/>
              </a:rPr>
              <a:t>QVideoWidget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7828237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84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and Video Playback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709800"/>
          </a:xfrm>
        </p:spPr>
        <p:txBody>
          <a:bodyPr/>
          <a:lstStyle/>
          <a:p>
            <a:r>
              <a:rPr lang="en-US" dirty="0" err="1">
                <a:latin typeface="Courier New"/>
                <a:cs typeface="Courier New"/>
              </a:rPr>
              <a:t>QMediaPlayer</a:t>
            </a:r>
            <a:r>
              <a:rPr lang="en-US" dirty="0"/>
              <a:t> is a media object using internally a certain media service</a:t>
            </a:r>
          </a:p>
          <a:p>
            <a:pPr lvl="1"/>
            <a:r>
              <a:rPr lang="en-US" dirty="0"/>
              <a:t>Extended with </a:t>
            </a:r>
            <a:r>
              <a:rPr lang="en-US" dirty="0" err="1">
                <a:latin typeface="Courier New"/>
                <a:cs typeface="Courier New"/>
              </a:rPr>
              <a:t>QMediaPlaylist</a:t>
            </a:r>
            <a:r>
              <a:rPr lang="en-US" dirty="0"/>
              <a:t> and </a:t>
            </a:r>
            <a:r>
              <a:rPr lang="en-US" dirty="0" err="1">
                <a:latin typeface="Courier New"/>
                <a:cs typeface="Courier New"/>
              </a:rPr>
              <a:t>QVideoWidget</a:t>
            </a:r>
            <a:r>
              <a:rPr lang="en-US" dirty="0"/>
              <a:t> helper classes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738" y="2080639"/>
            <a:ext cx="7153632" cy="298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21221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85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and Video Playback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</a:t>
            </a: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avplayer</a:t>
            </a: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-widgets and ex-</a:t>
            </a: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avplayer</a:t>
            </a: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-</a:t>
            </a:r>
            <a:r>
              <a:rPr lang="en-US" sz="1400" dirty="0" err="1">
                <a:solidFill>
                  <a:srgbClr val="000000"/>
                </a:solidFill>
                <a:latin typeface="Open Sans Light"/>
                <a:cs typeface="Open Sans Light"/>
              </a:rPr>
              <a:t>qml</a:t>
            </a:r>
            <a:endParaRPr lang="en-US" sz="1400" dirty="0">
              <a:solidFill>
                <a:srgbClr val="000000"/>
              </a:solidFill>
              <a:latin typeface="Open Sans Light"/>
              <a:cs typeface="Open Sans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0589" y="1370838"/>
            <a:ext cx="8341975" cy="14258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 err="1">
                <a:solidFill>
                  <a:srgbClr val="800000"/>
                </a:solidFill>
              </a:rPr>
              <a:t>m_player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new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QMediaPlayer</a:t>
            </a:r>
            <a:r>
              <a:rPr lang="en-US" sz="1200" dirty="0"/>
              <a:t>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800000"/>
                </a:solidFill>
              </a:rPr>
              <a:t>m_playlist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new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QMediaPlaylist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0000"/>
                </a:solidFill>
              </a:rPr>
              <a:t>m_player</a:t>
            </a:r>
            <a:r>
              <a:rPr lang="en-US" sz="1200" dirty="0"/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800000"/>
                </a:solidFill>
              </a:rPr>
              <a:t>m_playlist</a:t>
            </a:r>
            <a:r>
              <a:rPr lang="en-US" sz="1200" dirty="0"/>
              <a:t>-&gt;</a:t>
            </a:r>
            <a:r>
              <a:rPr lang="en-US" sz="1200" dirty="0" err="1"/>
              <a:t>addMedia</a:t>
            </a:r>
            <a:r>
              <a:rPr lang="en-US" sz="1200" dirty="0"/>
              <a:t>(</a:t>
            </a:r>
            <a:r>
              <a:rPr lang="en-US" sz="1200" dirty="0" err="1">
                <a:solidFill>
                  <a:srgbClr val="800080"/>
                </a:solidFill>
              </a:rPr>
              <a:t>QUrl</a:t>
            </a:r>
            <a:r>
              <a:rPr lang="en-US" sz="1200" dirty="0"/>
              <a:t>("video.mp4"));</a:t>
            </a:r>
          </a:p>
          <a:p>
            <a:r>
              <a:rPr lang="en-US" sz="1200" dirty="0" err="1"/>
              <a:t>m_widget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new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QVideoWidget</a:t>
            </a:r>
            <a:r>
              <a:rPr lang="en-US" sz="1200" dirty="0"/>
              <a:t>(); </a:t>
            </a:r>
          </a:p>
          <a:p>
            <a:r>
              <a:rPr lang="en-US" sz="1200" dirty="0" err="1">
                <a:solidFill>
                  <a:srgbClr val="800000"/>
                </a:solidFill>
              </a:rPr>
              <a:t>m_player</a:t>
            </a:r>
            <a:r>
              <a:rPr lang="en-US" sz="1200" dirty="0"/>
              <a:t>-&gt;</a:t>
            </a:r>
            <a:r>
              <a:rPr lang="en-US" sz="1200" dirty="0" err="1"/>
              <a:t>setVideoOutput</a:t>
            </a:r>
            <a:r>
              <a:rPr lang="en-US" sz="1200" dirty="0"/>
              <a:t>(</a:t>
            </a:r>
            <a:r>
              <a:rPr lang="en-US" sz="1200" dirty="0" err="1"/>
              <a:t>m_widget</a:t>
            </a:r>
            <a:r>
              <a:rPr lang="en-US" sz="1200" dirty="0"/>
              <a:t>); </a:t>
            </a:r>
          </a:p>
          <a:p>
            <a:r>
              <a:rPr lang="en-US" sz="1200" dirty="0" err="1">
                <a:solidFill>
                  <a:srgbClr val="800000"/>
                </a:solidFill>
              </a:rPr>
              <a:t>m_playlist</a:t>
            </a:r>
            <a:r>
              <a:rPr lang="en-US" sz="1200" dirty="0"/>
              <a:t>-&gt;</a:t>
            </a:r>
            <a:r>
              <a:rPr lang="en-US" sz="1200" dirty="0" err="1"/>
              <a:t>setCurrentIndex</a:t>
            </a:r>
            <a:r>
              <a:rPr lang="en-US" sz="1200" dirty="0"/>
              <a:t>(</a:t>
            </a:r>
            <a:r>
              <a:rPr lang="en-US" sz="1200" dirty="0">
                <a:solidFill>
                  <a:srgbClr val="000080"/>
                </a:solidFill>
              </a:rPr>
              <a:t>1</a:t>
            </a:r>
            <a:r>
              <a:rPr lang="en-US" sz="1200" dirty="0"/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800000"/>
                </a:solidFill>
              </a:rPr>
              <a:t>m_player</a:t>
            </a:r>
            <a:r>
              <a:rPr lang="en-US" sz="1200" dirty="0"/>
              <a:t>-&gt;play();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0589" y="2945319"/>
            <a:ext cx="8341975" cy="21617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 err="1">
                <a:solidFill>
                  <a:srgbClr val="800080"/>
                </a:solidFill>
              </a:rPr>
              <a:t>FileDialog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{ </a:t>
            </a:r>
            <a:r>
              <a:rPr lang="en-US" sz="1200" dirty="0">
                <a:solidFill>
                  <a:srgbClr val="800000"/>
                </a:solidFill>
              </a:rPr>
              <a:t>id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filedialog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0000"/>
                </a:solidFill>
              </a:rPr>
              <a:t>    title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55AF"/>
                </a:solidFill>
              </a:rPr>
              <a:t>qsTr</a:t>
            </a:r>
            <a:r>
              <a:rPr lang="en-US" sz="1200" dirty="0"/>
              <a:t>("Please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choose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a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media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file") </a:t>
            </a:r>
          </a:p>
          <a:p>
            <a:r>
              <a:rPr lang="en-US" sz="1200" dirty="0">
                <a:solidFill>
                  <a:srgbClr val="800000"/>
                </a:solidFill>
              </a:rPr>
              <a:t>    folder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shortcuts</a:t>
            </a:r>
            <a:r>
              <a:rPr lang="en-US" sz="1200" dirty="0" err="1"/>
              <a:t>.home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0000"/>
                </a:solidFill>
              </a:rPr>
              <a:t>    </a:t>
            </a:r>
            <a:r>
              <a:rPr lang="en-US" sz="1200" dirty="0" err="1">
                <a:solidFill>
                  <a:srgbClr val="800000"/>
                </a:solidFill>
              </a:rPr>
              <a:t>onAccepted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mediaplayer</a:t>
            </a:r>
            <a:r>
              <a:rPr lang="en-US" sz="1200" dirty="0" err="1"/>
              <a:t>.source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filedialog</a:t>
            </a:r>
            <a:r>
              <a:rPr lang="en-US" sz="1200" dirty="0" err="1"/>
              <a:t>.fileUrls</a:t>
            </a:r>
            <a:r>
              <a:rPr lang="en-US" sz="1200" dirty="0"/>
              <a:t>[0]; </a:t>
            </a:r>
          </a:p>
          <a:p>
            <a:r>
              <a:rPr lang="en-US" sz="1200" dirty="0"/>
              <a:t>} </a:t>
            </a:r>
          </a:p>
          <a:p>
            <a:r>
              <a:rPr lang="en-US" sz="1200" dirty="0" err="1">
                <a:solidFill>
                  <a:srgbClr val="800080"/>
                </a:solidFill>
              </a:rPr>
              <a:t>VideoOutput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{ </a:t>
            </a:r>
            <a:r>
              <a:rPr lang="en-US" sz="1200" dirty="0">
                <a:solidFill>
                  <a:srgbClr val="800000"/>
                </a:solidFill>
              </a:rPr>
              <a:t>id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videooutputvideo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0000"/>
                </a:solidFill>
              </a:rPr>
              <a:t>    anchors { top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parent</a:t>
            </a:r>
            <a:r>
              <a:rPr lang="en-US" sz="1200" dirty="0" err="1"/>
              <a:t>.top</a:t>
            </a:r>
            <a:r>
              <a:rPr lang="en-US" sz="1200" dirty="0"/>
              <a:t>; </a:t>
            </a:r>
            <a:r>
              <a:rPr lang="en-US" sz="1200" dirty="0">
                <a:solidFill>
                  <a:srgbClr val="800000"/>
                </a:solidFill>
              </a:rPr>
              <a:t>bottom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toolbar</a:t>
            </a:r>
            <a:r>
              <a:rPr lang="en-US" sz="1200" dirty="0" err="1"/>
              <a:t>.top</a:t>
            </a:r>
            <a:r>
              <a:rPr lang="en-US" sz="1200" dirty="0"/>
              <a:t> } </a:t>
            </a:r>
          </a:p>
          <a:p>
            <a:r>
              <a:rPr lang="en-US" sz="1200" dirty="0">
                <a:solidFill>
                  <a:srgbClr val="800000"/>
                </a:solidFill>
              </a:rPr>
              <a:t>    width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parent</a:t>
            </a:r>
            <a:r>
              <a:rPr lang="en-US" sz="1200" dirty="0" err="1"/>
              <a:t>.width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dirty="0">
                <a:solidFill>
                  <a:srgbClr val="800000"/>
                </a:solidFill>
              </a:rPr>
              <a:t>source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mediaplayer</a:t>
            </a:r>
            <a:r>
              <a:rPr lang="en-US" sz="1200" dirty="0"/>
              <a:t> </a:t>
            </a:r>
          </a:p>
          <a:p>
            <a:r>
              <a:rPr lang="en-US" sz="1200" dirty="0"/>
              <a:t>} </a:t>
            </a:r>
            <a:br>
              <a:rPr lang="en-US" sz="1200" dirty="0"/>
            </a:br>
            <a:r>
              <a:rPr lang="en-US" sz="1200" dirty="0" err="1">
                <a:solidFill>
                  <a:srgbClr val="800080"/>
                </a:solidFill>
              </a:rPr>
              <a:t>MediaPlayer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{ </a:t>
            </a:r>
            <a:r>
              <a:rPr lang="en-US" sz="1200" dirty="0">
                <a:solidFill>
                  <a:srgbClr val="800000"/>
                </a:solidFill>
              </a:rPr>
              <a:t>id</a:t>
            </a:r>
            <a:r>
              <a:rPr lang="en-US" sz="1200" dirty="0"/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i="1" dirty="0" err="1">
                <a:solidFill>
                  <a:srgbClr val="000000"/>
                </a:solidFill>
              </a:rPr>
              <a:t>mediaplayer</a:t>
            </a:r>
            <a:r>
              <a:rPr lang="en-US" sz="1200" dirty="0"/>
              <a:t> }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77539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86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and Video Recording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689" y="1346949"/>
            <a:ext cx="6323690" cy="372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3912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87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and Video Recording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QAudioRecorder</a:t>
            </a:r>
            <a:r>
              <a:rPr lang="en-US" dirty="0"/>
              <a:t> allows recording and compressing audio data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QMediaRecorder</a:t>
            </a:r>
            <a:r>
              <a:rPr lang="en-US" dirty="0"/>
              <a:t> allows recording video </a:t>
            </a:r>
          </a:p>
          <a:p>
            <a:pPr lvl="1"/>
            <a:r>
              <a:rPr lang="en-US" dirty="0"/>
              <a:t>Set the source in the constructor (a camera or a radio tuner)</a:t>
            </a:r>
          </a:p>
          <a:p>
            <a:pPr lvl="1"/>
            <a:r>
              <a:rPr lang="en-US" dirty="0"/>
              <a:t>Set audio settings as above</a:t>
            </a:r>
          </a:p>
          <a:p>
            <a:pPr lvl="1"/>
            <a:r>
              <a:rPr lang="en-US" dirty="0"/>
              <a:t>Start recording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0812" y="1789658"/>
            <a:ext cx="8328240" cy="1420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 err="1">
                <a:solidFill>
                  <a:srgbClr val="000000"/>
                </a:solidFill>
              </a:rPr>
              <a:t>audioRecorder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new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QAudioRecorder</a:t>
            </a:r>
            <a:r>
              <a:rPr lang="en-US" sz="1200" dirty="0">
                <a:solidFill>
                  <a:srgbClr val="000000"/>
                </a:solidFill>
              </a:rPr>
              <a:t>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800080"/>
                </a:solidFill>
              </a:rPr>
              <a:t>QAudioEncoderSettings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0000"/>
                </a:solidFill>
              </a:rPr>
              <a:t>audioSettings</a:t>
            </a:r>
            <a:r>
              <a:rPr lang="en-US" sz="1200" dirty="0">
                <a:solidFill>
                  <a:srgbClr val="000000"/>
                </a:solidFill>
              </a:rPr>
              <a:t>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audioSettings.setCodec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"audio/</a:t>
            </a:r>
            <a:r>
              <a:rPr lang="en-US" sz="1200" dirty="0" err="1"/>
              <a:t>amr</a:t>
            </a:r>
            <a:r>
              <a:rPr lang="en-US" sz="1200" dirty="0"/>
              <a:t>"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0000"/>
                </a:solidFill>
              </a:rPr>
              <a:t>audioSettings.setQuality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QMultimedia</a:t>
            </a:r>
            <a:r>
              <a:rPr lang="en-US" sz="1200" dirty="0">
                <a:solidFill>
                  <a:srgbClr val="000000"/>
                </a:solidFill>
              </a:rPr>
              <a:t>::</a:t>
            </a:r>
            <a:r>
              <a:rPr lang="en-US" sz="1200" dirty="0" err="1">
                <a:solidFill>
                  <a:srgbClr val="000000"/>
                </a:solidFill>
              </a:rPr>
              <a:t>HighQuality</a:t>
            </a:r>
            <a:r>
              <a:rPr lang="en-US" sz="1200" dirty="0">
                <a:solidFill>
                  <a:srgbClr val="000000"/>
                </a:solidFill>
              </a:rPr>
              <a:t>);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audioRecorder</a:t>
            </a:r>
            <a:r>
              <a:rPr lang="en-US" sz="1200" dirty="0">
                <a:solidFill>
                  <a:srgbClr val="000000"/>
                </a:solidFill>
              </a:rPr>
              <a:t>-&gt;</a:t>
            </a:r>
            <a:r>
              <a:rPr lang="en-US" sz="1200" dirty="0" err="1">
                <a:solidFill>
                  <a:srgbClr val="000000"/>
                </a:solidFill>
              </a:rPr>
              <a:t>setEncodingSettings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audioSettings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audioRecorder</a:t>
            </a:r>
            <a:r>
              <a:rPr lang="en-US" sz="1200" dirty="0">
                <a:solidFill>
                  <a:srgbClr val="000000"/>
                </a:solidFill>
              </a:rPr>
              <a:t>-&gt;</a:t>
            </a:r>
            <a:r>
              <a:rPr lang="en-US" sz="1200" dirty="0" err="1">
                <a:solidFill>
                  <a:srgbClr val="000000"/>
                </a:solidFill>
              </a:rPr>
              <a:t>setOutputLocation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800080"/>
                </a:solidFill>
              </a:rPr>
              <a:t>QUrl</a:t>
            </a:r>
            <a:r>
              <a:rPr lang="en-US" sz="1200" dirty="0">
                <a:solidFill>
                  <a:srgbClr val="000000"/>
                </a:solidFill>
              </a:rPr>
              <a:t>::</a:t>
            </a:r>
            <a:r>
              <a:rPr lang="en-US" sz="1200" dirty="0" err="1">
                <a:solidFill>
                  <a:srgbClr val="000000"/>
                </a:solidFill>
              </a:rPr>
              <a:t>fromLocalFile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"</a:t>
            </a:r>
            <a:r>
              <a:rPr lang="en-US" sz="1200" dirty="0" err="1"/>
              <a:t>test.amr</a:t>
            </a:r>
            <a:r>
              <a:rPr lang="en-US" sz="1200" dirty="0"/>
              <a:t>"</a:t>
            </a:r>
            <a:r>
              <a:rPr lang="en-US" sz="1200" dirty="0">
                <a:solidFill>
                  <a:srgbClr val="000000"/>
                </a:solidFill>
              </a:rPr>
              <a:t>));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 err="1">
                <a:solidFill>
                  <a:srgbClr val="000000"/>
                </a:solidFill>
              </a:rPr>
              <a:t>audioRecorder</a:t>
            </a:r>
            <a:r>
              <a:rPr lang="en-US" sz="1200" dirty="0">
                <a:solidFill>
                  <a:srgbClr val="000000"/>
                </a:solidFill>
              </a:rPr>
              <a:t>-&gt;record();</a:t>
            </a:r>
          </a:p>
        </p:txBody>
      </p:sp>
    </p:spTree>
    <p:extLst>
      <p:ext uri="{BB962C8B-B14F-4D97-AF65-F5344CB8AC3E}">
        <p14:creationId xmlns:p14="http://schemas.microsoft.com/office/powerpoint/2010/main" val="202199084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88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Audio Classes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QSoundEffect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Low latency WAV format sound effects</a:t>
            </a:r>
          </a:p>
          <a:p>
            <a:pPr lvl="1"/>
            <a:r>
              <a:rPr lang="en-US" dirty="0"/>
              <a:t>Volume, mute, and number of loops may be controlled</a:t>
            </a: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QAudioProbe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Monitor played or recorded audio data</a:t>
            </a:r>
          </a:p>
          <a:p>
            <a:pPr lvl="1"/>
            <a:r>
              <a:rPr lang="en-US" dirty="0"/>
              <a:t>Any media object may be used as a source</a:t>
            </a: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QAudioOutput</a:t>
            </a:r>
            <a:r>
              <a:rPr lang="en-US" dirty="0"/>
              <a:t> and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QAudioInput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Raw audio data output and input</a:t>
            </a:r>
          </a:p>
          <a:p>
            <a:pPr lvl="1"/>
            <a:r>
              <a:rPr lang="en-US" dirty="0"/>
              <a:t>Available HW determines what audio input and outputs are available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Qt Audio Engine</a:t>
            </a:r>
          </a:p>
          <a:p>
            <a:pPr lvl="1"/>
            <a:r>
              <a:rPr lang="en-US" dirty="0"/>
              <a:t>QML module for providing 3D positional audio playback and content management </a:t>
            </a:r>
          </a:p>
          <a:p>
            <a:pPr lvl="1"/>
            <a:r>
              <a:rPr lang="en-US" dirty="0"/>
              <a:t>Wave files are organized into discrete Sound instances, which are grouped and  controlled using categories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55205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89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Low Level Video Frames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9"/>
            <a:ext cx="8726471" cy="696290"/>
          </a:xfrm>
        </p:spPr>
        <p:txBody>
          <a:bodyPr/>
          <a:lstStyle/>
          <a:p>
            <a:r>
              <a:rPr lang="en-US" dirty="0"/>
              <a:t>Useful when accessing barcodes or applying fancy effects to the frames</a:t>
            </a:r>
          </a:p>
          <a:p>
            <a:r>
              <a:rPr lang="en-US" dirty="0"/>
              <a:t>Set the video output of the media player to your custom surface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8615" y="2065412"/>
            <a:ext cx="8196391" cy="29023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solidFill>
                  <a:srgbClr val="808000"/>
                </a:solidFill>
              </a:rPr>
              <a:t>class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MyVideoSurface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: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public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QAbstractVideoSurface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0080"/>
                </a:solidFill>
              </a:rPr>
              <a:t>    </a:t>
            </a:r>
            <a:r>
              <a:rPr lang="en-US" sz="1200" dirty="0" err="1">
                <a:solidFill>
                  <a:srgbClr val="800080"/>
                </a:solidFill>
              </a:rPr>
              <a:t>QList</a:t>
            </a:r>
            <a:r>
              <a:rPr lang="en-US" sz="1200" dirty="0">
                <a:solidFill>
                  <a:srgbClr val="000000"/>
                </a:solidFill>
              </a:rPr>
              <a:t>&lt;</a:t>
            </a:r>
            <a:r>
              <a:rPr lang="en-US" sz="1200" dirty="0" err="1"/>
              <a:t>QVideoFrame</a:t>
            </a:r>
            <a:r>
              <a:rPr lang="en-US" sz="1200" dirty="0">
                <a:solidFill>
                  <a:srgbClr val="000000"/>
                </a:solidFill>
              </a:rPr>
              <a:t>::</a:t>
            </a:r>
            <a:r>
              <a:rPr lang="en-US" sz="1200" dirty="0" err="1"/>
              <a:t>PixelFormat</a:t>
            </a:r>
            <a:r>
              <a:rPr lang="en-US" sz="1200" dirty="0">
                <a:solidFill>
                  <a:srgbClr val="000000"/>
                </a:solidFill>
              </a:rPr>
              <a:t>&gt;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/>
              <a:t>supportedPixelFormats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/>
              <a:t> </a:t>
            </a:r>
          </a:p>
          <a:p>
            <a:r>
              <a:rPr lang="en-US" sz="1200" dirty="0"/>
              <a:t>         </a:t>
            </a:r>
            <a:r>
              <a:rPr lang="en-US" sz="1200" dirty="0" err="1"/>
              <a:t>QAbstractVideoBuffer</a:t>
            </a:r>
            <a:r>
              <a:rPr lang="en-US" sz="1200" dirty="0">
                <a:solidFill>
                  <a:srgbClr val="000000"/>
                </a:solidFill>
              </a:rPr>
              <a:t>::</a:t>
            </a:r>
            <a:r>
              <a:rPr lang="en-US" sz="1200" dirty="0" err="1"/>
              <a:t>HandleType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000000"/>
                </a:solidFill>
              </a:rPr>
              <a:t>handleType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     </a:t>
            </a:r>
            <a:r>
              <a:rPr lang="en-US" sz="1200" dirty="0" err="1"/>
              <a:t>QAbstractVideoBuffer</a:t>
            </a:r>
            <a:r>
              <a:rPr lang="en-US" sz="1200" dirty="0">
                <a:solidFill>
                  <a:srgbClr val="000000"/>
                </a:solidFill>
              </a:rPr>
              <a:t>::</a:t>
            </a:r>
            <a:r>
              <a:rPr lang="en-US" sz="1200" dirty="0" err="1"/>
              <a:t>NoHandle</a:t>
            </a:r>
            <a:r>
              <a:rPr lang="en-US" sz="1200" dirty="0">
                <a:solidFill>
                  <a:srgbClr val="000000"/>
                </a:solidFill>
              </a:rPr>
              <a:t>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000000"/>
                </a:solidFill>
              </a:rPr>
              <a:t>{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0080"/>
                </a:solidFill>
              </a:rPr>
              <a:t>            Q_UNUSED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handleType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/>
              <a:t> </a:t>
            </a:r>
          </a:p>
          <a:p>
            <a:r>
              <a:rPr lang="en-US" sz="1200" dirty="0"/>
              <a:t>            // Return the formats you will support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        return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QList</a:t>
            </a:r>
            <a:r>
              <a:rPr lang="en-US" sz="1200" dirty="0">
                <a:solidFill>
                  <a:srgbClr val="000000"/>
                </a:solidFill>
              </a:rPr>
              <a:t>&lt;</a:t>
            </a:r>
            <a:r>
              <a:rPr lang="en-US" sz="1200" dirty="0" err="1"/>
              <a:t>QVideoFrame</a:t>
            </a:r>
            <a:r>
              <a:rPr lang="en-US" sz="1200" dirty="0">
                <a:solidFill>
                  <a:srgbClr val="000000"/>
                </a:solidFill>
              </a:rPr>
              <a:t>::</a:t>
            </a:r>
            <a:r>
              <a:rPr lang="en-US" sz="1200" dirty="0" err="1"/>
              <a:t>PixelFormat</a:t>
            </a:r>
            <a:r>
              <a:rPr lang="en-US" sz="1200" dirty="0">
                <a:solidFill>
                  <a:srgbClr val="000000"/>
                </a:solidFill>
              </a:rPr>
              <a:t>&gt;()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&lt;&lt;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/>
              <a:t>QVideoFrame</a:t>
            </a:r>
            <a:r>
              <a:rPr lang="en-US" sz="1200" dirty="0">
                <a:solidFill>
                  <a:srgbClr val="000000"/>
                </a:solidFill>
              </a:rPr>
              <a:t>::</a:t>
            </a:r>
            <a:r>
              <a:rPr lang="en-US" sz="1200" dirty="0"/>
              <a:t>Format_RGB565</a:t>
            </a:r>
            <a:r>
              <a:rPr lang="en-US" sz="1200" dirty="0">
                <a:solidFill>
                  <a:srgbClr val="000000"/>
                </a:solidFill>
              </a:rPr>
              <a:t>;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    }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    </a:t>
            </a:r>
            <a:r>
              <a:rPr lang="en-US" sz="1200" dirty="0" err="1">
                <a:solidFill>
                  <a:srgbClr val="808000"/>
                </a:solidFill>
              </a:rPr>
              <a:t>bool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/>
              <a:t>present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808000"/>
                </a:solidFill>
              </a:rPr>
              <a:t>const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QVideoFrame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&amp;frame)</a:t>
            </a:r>
            <a:endParaRPr lang="en-US" sz="1200" dirty="0"/>
          </a:p>
          <a:p>
            <a:r>
              <a:rPr lang="en-US" sz="1200" dirty="0">
                <a:solidFill>
                  <a:srgbClr val="000000"/>
                </a:solidFill>
              </a:rPr>
              <a:t>    {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0080"/>
                </a:solidFill>
              </a:rPr>
              <a:t>        Q_UNUSED</a:t>
            </a:r>
            <a:r>
              <a:rPr lang="en-US" sz="1200" dirty="0">
                <a:solidFill>
                  <a:srgbClr val="000000"/>
                </a:solidFill>
              </a:rPr>
              <a:t>(frame);</a:t>
            </a:r>
            <a:r>
              <a:rPr lang="en-US" sz="1200" dirty="0"/>
              <a:t> </a:t>
            </a:r>
          </a:p>
          <a:p>
            <a:r>
              <a:rPr lang="en-US" sz="1200" dirty="0"/>
              <a:t>        // Handle the frame and do your processing </a:t>
            </a:r>
            <a:r>
              <a:rPr lang="en-US" sz="1200" dirty="0">
                <a:solidFill>
                  <a:srgbClr val="808000"/>
                </a:solidFill>
              </a:rPr>
              <a:t>return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true</a:t>
            </a:r>
            <a:r>
              <a:rPr lang="en-US" sz="1200" dirty="0">
                <a:solidFill>
                  <a:srgbClr val="000000"/>
                </a:solidFill>
              </a:rPr>
              <a:t>;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    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0474" y="5451952"/>
            <a:ext cx="4275105" cy="218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 Light"/>
                <a:cs typeface="Open Sans Light"/>
              </a:rPr>
              <a:t>ex-custom-video-widget</a:t>
            </a:r>
          </a:p>
        </p:txBody>
      </p:sp>
    </p:spTree>
    <p:extLst>
      <p:ext uri="{BB962C8B-B14F-4D97-AF65-F5344CB8AC3E}">
        <p14:creationId xmlns:p14="http://schemas.microsoft.com/office/powerpoint/2010/main" val="2467864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Libraries and Plugins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Application business logic, i.e. an engine can be implemented in a shareable library</a:t>
            </a:r>
          </a:p>
          <a:p>
            <a:endParaRPr lang="en-US" dirty="0"/>
          </a:p>
          <a:p>
            <a:r>
              <a:rPr lang="en-US" dirty="0"/>
              <a:t>Library </a:t>
            </a:r>
          </a:p>
          <a:p>
            <a:pPr lvl="1"/>
            <a:r>
              <a:rPr lang="en-US" dirty="0"/>
              <a:t>A file sharing data and code</a:t>
            </a:r>
          </a:p>
          <a:p>
            <a:pPr lvl="1"/>
            <a:r>
              <a:rPr lang="en-US" dirty="0"/>
              <a:t>Can be statically or dynamically linked</a:t>
            </a:r>
          </a:p>
          <a:p>
            <a:pPr lvl="2"/>
            <a:r>
              <a:rPr lang="en-US" dirty="0"/>
              <a:t>For static linking, Qt must be configured with </a:t>
            </a:r>
            <a:r>
              <a:rPr lang="en-US" dirty="0">
                <a:latin typeface="Courier New"/>
                <a:cs typeface="Courier New"/>
              </a:rPr>
              <a:t>–static </a:t>
            </a:r>
            <a:r>
              <a:rPr lang="en-US" dirty="0"/>
              <a:t>option</a:t>
            </a:r>
          </a:p>
          <a:p>
            <a:pPr lvl="1"/>
            <a:r>
              <a:rPr lang="en-US" dirty="0"/>
              <a:t>Loaded at application startup-time </a:t>
            </a:r>
          </a:p>
          <a:p>
            <a:pPr lvl="1"/>
            <a:r>
              <a:rPr lang="en-US" dirty="0"/>
              <a:t>Can be loaded and unloaded dynamically</a:t>
            </a:r>
          </a:p>
          <a:p>
            <a:pPr lvl="1"/>
            <a:endParaRPr lang="en-US" dirty="0"/>
          </a:p>
          <a:p>
            <a:r>
              <a:rPr lang="en-US" dirty="0"/>
              <a:t>Plugin</a:t>
            </a:r>
          </a:p>
          <a:p>
            <a:pPr lvl="1"/>
            <a:r>
              <a:rPr lang="en-US" dirty="0"/>
              <a:t>A library, implementing an interface</a:t>
            </a:r>
          </a:p>
          <a:p>
            <a:pPr lvl="1"/>
            <a:r>
              <a:rPr lang="en-US" dirty="0"/>
              <a:t>Typically several different implementations of the same interface</a:t>
            </a:r>
          </a:p>
          <a:p>
            <a:pPr lvl="1"/>
            <a:r>
              <a:rPr lang="en-US" dirty="0"/>
              <a:t>Loaded dynamically, when needed</a:t>
            </a:r>
          </a:p>
          <a:p>
            <a:pPr lvl="1"/>
            <a:r>
              <a:rPr lang="en-US" dirty="0"/>
              <a:t>In static builds, plugins may be linked statically, but not loaded in run-time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69543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90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Radio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3126265" cy="3784985"/>
          </a:xfrm>
        </p:spPr>
        <p:txBody>
          <a:bodyPr/>
          <a:lstStyle/>
          <a:p>
            <a:r>
              <a:rPr lang="en-US" dirty="0"/>
              <a:t>Radio tuner + access to RDS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QRadioTuner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Media object</a:t>
            </a:r>
          </a:p>
          <a:p>
            <a:pPr lvl="1"/>
            <a:r>
              <a:rPr lang="en-US" dirty="0"/>
              <a:t>Frequency control</a:t>
            </a:r>
          </a:p>
          <a:p>
            <a:pPr lvl="1"/>
            <a:r>
              <a:rPr lang="en-US" dirty="0"/>
              <a:t>Stereo mode control</a:t>
            </a:r>
          </a:p>
          <a:p>
            <a:pPr lvl="1"/>
            <a:r>
              <a:rPr lang="en-US" dirty="0"/>
              <a:t>Provides access to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QRadioData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QRadioData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Station name</a:t>
            </a:r>
          </a:p>
          <a:p>
            <a:pPr lvl="1"/>
            <a:r>
              <a:rPr lang="en-US" dirty="0"/>
              <a:t>Station id</a:t>
            </a:r>
          </a:p>
          <a:p>
            <a:pPr lvl="1"/>
            <a:r>
              <a:rPr lang="en-US" dirty="0"/>
              <a:t>Radio text 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567010" y="1370838"/>
            <a:ext cx="5215554" cy="17507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0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None/>
              <a:defRPr sz="140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Char char="•"/>
              <a:defRPr sz="1200">
                <a:solidFill>
                  <a:srgbClr val="595959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r>
              <a:rPr lang="en-US" sz="1200" dirty="0">
                <a:solidFill>
                  <a:srgbClr val="000000"/>
                </a:solidFill>
              </a:rPr>
              <a:t>radio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new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80"/>
                </a:solidFill>
              </a:rPr>
              <a:t>QRadioTuner</a:t>
            </a:r>
            <a:r>
              <a:rPr lang="en-US" sz="1200" dirty="0">
                <a:solidFill>
                  <a:srgbClr val="000000"/>
                </a:solidFill>
              </a:rPr>
              <a:t>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connect(radio,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SIGNAL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frequencyChanged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808000"/>
                </a:solidFill>
              </a:rPr>
              <a:t>int</a:t>
            </a:r>
            <a:r>
              <a:rPr lang="en-US" sz="1200" dirty="0">
                <a:solidFill>
                  <a:srgbClr val="000000"/>
                </a:solidFill>
              </a:rPr>
              <a:t>)),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808000"/>
                </a:solidFill>
              </a:rPr>
              <a:t>this</a:t>
            </a:r>
            <a:r>
              <a:rPr lang="en-US" sz="1200" dirty="0">
                <a:solidFill>
                  <a:srgbClr val="000000"/>
                </a:solidFill>
              </a:rPr>
              <a:t>,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           </a:t>
            </a:r>
            <a:r>
              <a:rPr lang="en-US" sz="1200" dirty="0">
                <a:solidFill>
                  <a:srgbClr val="808000"/>
                </a:solidFill>
              </a:rPr>
              <a:t>SLOT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freqChanged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808000"/>
                </a:solidFill>
              </a:rPr>
              <a:t>int</a:t>
            </a:r>
            <a:r>
              <a:rPr lang="en-US" sz="1200" dirty="0">
                <a:solidFill>
                  <a:srgbClr val="000000"/>
                </a:solidFill>
              </a:rPr>
              <a:t>)));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</a:p>
          <a:p>
            <a:r>
              <a:rPr lang="en-US" sz="1200" dirty="0">
                <a:solidFill>
                  <a:srgbClr val="808000"/>
                </a:solidFill>
              </a:rPr>
              <a:t>if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(radio-&gt;</a:t>
            </a:r>
            <a:r>
              <a:rPr lang="en-US" sz="1200" dirty="0" err="1">
                <a:solidFill>
                  <a:srgbClr val="000000"/>
                </a:solidFill>
              </a:rPr>
              <a:t>isBandSupported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QRadioTuner</a:t>
            </a:r>
            <a:r>
              <a:rPr lang="en-US" sz="1200" dirty="0">
                <a:solidFill>
                  <a:srgbClr val="000000"/>
                </a:solidFill>
              </a:rPr>
              <a:t>::FM)) {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    radio-&gt;</a:t>
            </a:r>
            <a:r>
              <a:rPr lang="en-US" sz="1200" dirty="0" err="1">
                <a:solidFill>
                  <a:srgbClr val="000000"/>
                </a:solidFill>
              </a:rPr>
              <a:t>setBand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QRadioTuner</a:t>
            </a:r>
            <a:r>
              <a:rPr lang="en-US" sz="1200" dirty="0">
                <a:solidFill>
                  <a:srgbClr val="000000"/>
                </a:solidFill>
              </a:rPr>
              <a:t>::FM);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    radio-&gt;</a:t>
            </a:r>
            <a:r>
              <a:rPr lang="en-US" sz="1200" dirty="0" err="1">
                <a:solidFill>
                  <a:srgbClr val="000000"/>
                </a:solidFill>
              </a:rPr>
              <a:t>setFrequency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 err="1">
                <a:solidFill>
                  <a:srgbClr val="000000"/>
                </a:solidFill>
              </a:rPr>
              <a:t>yourRadioStationFrequency</a:t>
            </a:r>
            <a:r>
              <a:rPr lang="en-US" sz="1200" dirty="0">
                <a:solidFill>
                  <a:srgbClr val="000000"/>
                </a:solidFill>
              </a:rPr>
              <a:t>);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    radio-&gt;</a:t>
            </a:r>
            <a:r>
              <a:rPr lang="en-US" sz="1200" dirty="0" err="1">
                <a:solidFill>
                  <a:srgbClr val="000000"/>
                </a:solidFill>
              </a:rPr>
              <a:t>setVolume</a:t>
            </a:r>
            <a:r>
              <a:rPr lang="en-US" sz="1200" dirty="0">
                <a:solidFill>
                  <a:srgbClr val="000000"/>
                </a:solidFill>
              </a:rPr>
              <a:t>(100); </a:t>
            </a:r>
          </a:p>
          <a:p>
            <a:r>
              <a:rPr lang="en-US" sz="1200" dirty="0">
                <a:solidFill>
                  <a:srgbClr val="C0C0C0"/>
                </a:solidFill>
              </a:rPr>
              <a:t>    </a:t>
            </a:r>
            <a:r>
              <a:rPr lang="en-US" sz="1200" dirty="0">
                <a:solidFill>
                  <a:srgbClr val="000000"/>
                </a:solidFill>
              </a:rPr>
              <a:t>radio-&gt;start(); </a:t>
            </a:r>
          </a:p>
          <a:p>
            <a:r>
              <a:rPr lang="en-US" sz="1200" dirty="0">
                <a:solidFill>
                  <a:srgbClr val="00000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16134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91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are media objects, media services, and media controls and how are they related to each other?</a:t>
            </a:r>
          </a:p>
          <a:p>
            <a:r>
              <a:rPr lang="en-US" dirty="0"/>
              <a:t>In which ways is it possible to play back audio using Qt multimedia?</a:t>
            </a:r>
          </a:p>
          <a:p>
            <a:r>
              <a:rPr lang="en-US" dirty="0"/>
              <a:t>Which media codecs are supported by Qt?</a:t>
            </a:r>
          </a:p>
          <a:p>
            <a:r>
              <a:rPr lang="en-US" dirty="0"/>
              <a:t>How video frames can be manipulated?</a:t>
            </a:r>
          </a:p>
          <a:p>
            <a:r>
              <a:rPr lang="en-US" dirty="0"/>
              <a:t>How would you provide data to computer vision libraries, such as </a:t>
            </a:r>
            <a:r>
              <a:rPr lang="en-US" dirty="0" err="1"/>
              <a:t>OpenCV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1662494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92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Multimedia provides a rich set of multimedia features</a:t>
            </a:r>
          </a:p>
          <a:p>
            <a:pPr lvl="1"/>
            <a:r>
              <a:rPr lang="en-US" dirty="0"/>
              <a:t>Audio and video playback and recording</a:t>
            </a:r>
          </a:p>
          <a:p>
            <a:pPr lvl="1"/>
            <a:r>
              <a:rPr lang="en-US" dirty="0"/>
              <a:t>Low-latency sound effects </a:t>
            </a:r>
          </a:p>
          <a:p>
            <a:pPr lvl="1"/>
            <a:r>
              <a:rPr lang="en-US" dirty="0"/>
              <a:t>Manipulation of raw audio data and video frames</a:t>
            </a:r>
          </a:p>
          <a:p>
            <a:pPr lvl="1"/>
            <a:r>
              <a:rPr lang="en-US" dirty="0"/>
              <a:t>FM radio</a:t>
            </a:r>
          </a:p>
          <a:p>
            <a:pPr lvl="1"/>
            <a:r>
              <a:rPr lang="en-US" dirty="0"/>
              <a:t>3D audio </a:t>
            </a:r>
          </a:p>
          <a:p>
            <a:pPr lvl="1"/>
            <a:endParaRPr lang="en-US" dirty="0"/>
          </a:p>
          <a:p>
            <a:r>
              <a:rPr lang="en-US" dirty="0"/>
              <a:t>Features are used with media objects</a:t>
            </a:r>
          </a:p>
          <a:p>
            <a:pPr lvl="1"/>
            <a:r>
              <a:rPr lang="en-US" dirty="0"/>
              <a:t>Media objects use media services, which actually implement the requested services – possibly using the underlying platform libraries </a:t>
            </a:r>
          </a:p>
          <a:p>
            <a:pPr lvl="1"/>
            <a:r>
              <a:rPr lang="en-US" dirty="0"/>
              <a:t>Media objects may be extended with helper objects, like media player can be extended with a play list and video widget</a:t>
            </a:r>
          </a:p>
          <a:p>
            <a:pPr lvl="1"/>
            <a:endParaRPr lang="en-US" dirty="0"/>
          </a:p>
          <a:p>
            <a:r>
              <a:rPr lang="en-US" dirty="0"/>
              <a:t>Qt allows monitoring and changes audio buffers and video frames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88225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Speech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19623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94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Qt Speech </a:t>
            </a:r>
          </a:p>
          <a:p>
            <a:r>
              <a:rPr lang="en-US" dirty="0"/>
              <a:t>Text to Speech</a:t>
            </a:r>
          </a:p>
        </p:txBody>
      </p:sp>
    </p:spTree>
    <p:extLst>
      <p:ext uri="{BB962C8B-B14F-4D97-AF65-F5344CB8AC3E}">
        <p14:creationId xmlns:p14="http://schemas.microsoft.com/office/powerpoint/2010/main" val="233249378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95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Learn… </a:t>
            </a:r>
          </a:p>
          <a:p>
            <a:r>
              <a:rPr lang="en-US" dirty="0"/>
              <a:t>…Qt APIs to text to speech engines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25130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96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Qt Speech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/>
              <a:t>Currently supports Text to Speech (TTS) only </a:t>
            </a:r>
          </a:p>
          <a:p>
            <a:pPr lvl="1">
              <a:lnSpc>
                <a:spcPct val="80000"/>
              </a:lnSpc>
            </a:pPr>
            <a:r>
              <a:rPr lang="en-US" dirty="0">
                <a:latin typeface="Courier New"/>
                <a:cs typeface="Courier New"/>
              </a:rPr>
              <a:t>QT += </a:t>
            </a:r>
            <a:r>
              <a:rPr lang="en-US" dirty="0" err="1">
                <a:latin typeface="Courier New"/>
                <a:cs typeface="Courier New"/>
              </a:rPr>
              <a:t>texttospeech</a:t>
            </a:r>
            <a:endParaRPr lang="en-US" dirty="0">
              <a:latin typeface="Courier New"/>
              <a:cs typeface="Courier New"/>
            </a:endParaRP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Uses platform APIs to access text to speech engines 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In Linux,  Speech Dispatcher library needed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Speech recognition module under development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81481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2662" y="1505944"/>
            <a:ext cx="4668744" cy="2385119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97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to Speech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38132" y="1370838"/>
            <a:ext cx="5774546" cy="3784985"/>
          </a:xfrm>
        </p:spPr>
        <p:txBody>
          <a:bodyPr>
            <a:normAutofit/>
          </a:bodyPr>
          <a:lstStyle/>
          <a:p>
            <a:r>
              <a:rPr lang="en-US" dirty="0"/>
              <a:t>All functionality implemented in the backend engine</a:t>
            </a:r>
          </a:p>
          <a:p>
            <a:endParaRPr lang="en-US" dirty="0"/>
          </a:p>
          <a:p>
            <a:r>
              <a:rPr lang="en-US" dirty="0" err="1"/>
              <a:t>QTextToSpeech</a:t>
            </a:r>
            <a:r>
              <a:rPr lang="en-US" dirty="0"/>
              <a:t> is a wrapper to the engine</a:t>
            </a:r>
          </a:p>
          <a:p>
            <a:endParaRPr lang="en-US" dirty="0"/>
          </a:p>
          <a:p>
            <a:r>
              <a:rPr lang="en-US" dirty="0"/>
              <a:t>Query the engines with </a:t>
            </a:r>
            <a:r>
              <a:rPr lang="en-US" dirty="0" err="1">
                <a:latin typeface="Courier New"/>
                <a:cs typeface="Courier New"/>
              </a:rPr>
              <a:t>availableEngines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endParaRPr lang="en-US" dirty="0"/>
          </a:p>
          <a:p>
            <a:r>
              <a:rPr lang="en-US" dirty="0"/>
              <a:t>Select the engine in the constructor </a:t>
            </a:r>
          </a:p>
          <a:p>
            <a:endParaRPr lang="en-US" dirty="0"/>
          </a:p>
          <a:p>
            <a:r>
              <a:rPr lang="en-US" dirty="0"/>
              <a:t>Query and set the </a:t>
            </a:r>
          </a:p>
          <a:p>
            <a:pPr lvl="1"/>
            <a:r>
              <a:rPr lang="en-US" dirty="0"/>
              <a:t>language: </a:t>
            </a:r>
            <a:r>
              <a:rPr lang="en-US" dirty="0" err="1">
                <a:latin typeface="Courier New"/>
                <a:cs typeface="Courier New"/>
              </a:rPr>
              <a:t>QVector</a:t>
            </a:r>
            <a:r>
              <a:rPr lang="en-US" dirty="0">
                <a:latin typeface="Courier New"/>
                <a:cs typeface="Courier New"/>
              </a:rPr>
              <a:t>&lt;</a:t>
            </a:r>
            <a:r>
              <a:rPr lang="en-US" dirty="0" err="1">
                <a:latin typeface="Courier New"/>
                <a:cs typeface="Courier New"/>
              </a:rPr>
              <a:t>Qlocale</a:t>
            </a:r>
            <a:r>
              <a:rPr lang="en-US" dirty="0">
                <a:latin typeface="Courier New"/>
                <a:cs typeface="Courier New"/>
              </a:rPr>
              <a:t>&gt; </a:t>
            </a:r>
            <a:r>
              <a:rPr lang="en-US" dirty="0" err="1">
                <a:latin typeface="Courier New"/>
                <a:cs typeface="Courier New"/>
              </a:rPr>
              <a:t>availableLocales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r>
              <a:rPr lang="en-US" dirty="0"/>
              <a:t>voice: </a:t>
            </a:r>
            <a:r>
              <a:rPr lang="en-US" dirty="0" err="1">
                <a:latin typeface="Courier New"/>
                <a:cs typeface="Courier New"/>
              </a:rPr>
              <a:t>QVector</a:t>
            </a:r>
            <a:r>
              <a:rPr lang="en-US" dirty="0">
                <a:latin typeface="Courier New"/>
                <a:cs typeface="Courier New"/>
              </a:rPr>
              <a:t>&lt;</a:t>
            </a:r>
            <a:r>
              <a:rPr lang="en-US" dirty="0" err="1">
                <a:latin typeface="Courier New"/>
                <a:cs typeface="Courier New"/>
              </a:rPr>
              <a:t>QVoice</a:t>
            </a:r>
            <a:r>
              <a:rPr lang="en-US" dirty="0">
                <a:latin typeface="Courier New"/>
                <a:cs typeface="Courier New"/>
              </a:rPr>
              <a:t>&gt; </a:t>
            </a:r>
            <a:r>
              <a:rPr lang="en-US" dirty="0" err="1">
                <a:latin typeface="Courier New"/>
                <a:cs typeface="Courier New"/>
              </a:rPr>
              <a:t>availableVoices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2322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98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 Control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 err="1">
                <a:latin typeface="Courier New"/>
                <a:cs typeface="Courier New"/>
              </a:rPr>
              <a:t>QVoice</a:t>
            </a:r>
            <a:r>
              <a:rPr lang="en-US" dirty="0"/>
              <a:t> controls the voice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Age (Child, Teenager, Adult, Senior, Other)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Gender (Male, Female, Unknown)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Name</a:t>
            </a:r>
          </a:p>
          <a:p>
            <a:pPr marL="0" indent="0">
              <a:lnSpc>
                <a:spcPct val="80000"/>
              </a:lnSpc>
              <a:buNone/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 err="1"/>
              <a:t>QTextToSpeech</a:t>
            </a:r>
            <a:r>
              <a:rPr lang="en-US" dirty="0"/>
              <a:t> allows controlling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the rate and pitch in the range [-1.0, 1.0]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the volume in the range range [0, 100]</a:t>
            </a:r>
          </a:p>
          <a:p>
            <a:pPr marL="0" indent="0">
              <a:lnSpc>
                <a:spcPct val="80000"/>
              </a:lnSpc>
              <a:buNone/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/>
              <a:t>Text is synthesized asynchronously using function </a:t>
            </a:r>
            <a:r>
              <a:rPr lang="en-US" dirty="0">
                <a:latin typeface="Courier New"/>
                <a:cs typeface="Courier New"/>
              </a:rPr>
              <a:t>say(</a:t>
            </a:r>
            <a:r>
              <a:rPr lang="en-US" dirty="0" err="1">
                <a:latin typeface="Courier New"/>
                <a:cs typeface="Courier New"/>
              </a:rPr>
              <a:t>const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QString</a:t>
            </a:r>
            <a:r>
              <a:rPr lang="en-US" dirty="0">
                <a:latin typeface="Courier New"/>
                <a:cs typeface="Courier New"/>
              </a:rPr>
              <a:t> &amp;)</a:t>
            </a:r>
          </a:p>
          <a:p>
            <a:pPr>
              <a:lnSpc>
                <a:spcPct val="80000"/>
              </a:lnSpc>
            </a:pPr>
            <a:endParaRPr lang="en-US" dirty="0">
              <a:latin typeface="Courier New"/>
              <a:cs typeface="Courier New"/>
            </a:endParaRPr>
          </a:p>
          <a:p>
            <a:pPr lvl="1">
              <a:lnSpc>
                <a:spcPct val="8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1904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  <a:latin typeface="Open Sans"/>
                <a:cs typeface="Open Sans"/>
              </a:rPr>
              <a:t>© 2016</a:t>
            </a:r>
            <a:endParaRPr lang="en-US" dirty="0">
              <a:solidFill>
                <a:schemeClr val="bg1">
                  <a:lumMod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6B483-D54A-6F4C-ABB1-789E9E7B1B73}" type="slidenum">
              <a:rPr lang="en-US" smtClean="0"/>
              <a:pPr/>
              <a:t>99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To Speech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15053" y="1163767"/>
            <a:ext cx="8425186" cy="3213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83B921"/>
            </a:solidFill>
          </a:ln>
          <a:effectLst/>
        </p:spPr>
        <p:txBody>
          <a:bodyPr/>
          <a:lstStyle>
            <a:defPPr>
              <a:defRPr lang="en-US"/>
            </a:defPPr>
            <a:lvl1pPr marL="109537" indent="0" algn="l" eaLnBrk="0" hangingPunct="0">
              <a:spcBef>
                <a:spcPts val="0"/>
              </a:spcBef>
              <a:spcAft>
                <a:spcPts val="0"/>
              </a:spcAft>
              <a:buClr>
                <a:srgbClr val="86BC25"/>
              </a:buClr>
              <a:buSzPct val="60000"/>
              <a:buFontTx/>
              <a:buNone/>
              <a:defRPr sz="1400">
                <a:latin typeface="Courier New" pitchFamily="49" charset="0"/>
                <a:cs typeface="Courier New" pitchFamily="49" charset="0"/>
              </a:defRPr>
            </a:lvl1pPr>
            <a:lvl2pPr marL="7191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>
                <a:solidFill>
                  <a:srgbClr val="595959"/>
                </a:solidFill>
                <a:latin typeface="Arial" charset="0"/>
                <a:cs typeface="Arial" charset="0"/>
              </a:defRPr>
            </a:lvl2pPr>
            <a:lvl3pPr marL="1079500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400">
                <a:solidFill>
                  <a:srgbClr val="595959"/>
                </a:solidFill>
                <a:latin typeface="Arial" charset="0"/>
                <a:cs typeface="Arial" charset="0"/>
              </a:defRPr>
            </a:lvl3pPr>
            <a:lvl4pPr marL="1439863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200">
                <a:solidFill>
                  <a:srgbClr val="595959"/>
                </a:solidFill>
                <a:latin typeface="Arial" charset="0"/>
                <a:cs typeface="Arial" charset="0"/>
              </a:defRPr>
            </a:lvl4pPr>
            <a:lvl5pPr marL="1798638" indent="-233363" algn="l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86BC25"/>
              </a:buClr>
              <a:buSzPct val="60000"/>
              <a:buFontTx/>
              <a:buChar char="•"/>
              <a:defRPr sz="1000">
                <a:solidFill>
                  <a:srgbClr val="595959"/>
                </a:solidFill>
                <a:latin typeface="Arial" charset="0"/>
                <a:cs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Pct val="60000"/>
              <a:buChar char="•"/>
              <a:defRPr>
                <a:solidFill>
                  <a:srgbClr val="333333"/>
                </a:solidFill>
                <a:latin typeface="+mn-lt"/>
              </a:defRPr>
            </a:lvl9pPr>
          </a:lstStyle>
          <a:p>
            <a:pPr marL="0" lv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r>
              <a:rPr lang="en-US" sz="1200" dirty="0" err="1">
                <a:solidFill>
                  <a:srgbClr val="800080"/>
                </a:solidFill>
              </a:rPr>
              <a:t>QStringList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engines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00"/>
                </a:solidFill>
              </a:rPr>
              <a:t>QTextToSpeech</a:t>
            </a:r>
            <a:r>
              <a:rPr lang="en-US" sz="1200" dirty="0">
                <a:solidFill>
                  <a:srgbClr val="800000"/>
                </a:solidFill>
              </a:rPr>
              <a:t>::</a:t>
            </a:r>
            <a:r>
              <a:rPr lang="en-US" sz="1200" dirty="0" err="1">
                <a:solidFill>
                  <a:srgbClr val="000000"/>
                </a:solidFill>
              </a:rPr>
              <a:t>availableLocales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/>
              <a:t> </a:t>
            </a:r>
          </a:p>
          <a:p>
            <a:pPr mar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r>
              <a:rPr lang="en-US" sz="1200" dirty="0">
                <a:solidFill>
                  <a:srgbClr val="008000"/>
                </a:solidFill>
              </a:rPr>
              <a:t>// Let the user to select the engine</a:t>
            </a:r>
            <a:endParaRPr lang="en-US" sz="1200" dirty="0"/>
          </a:p>
          <a:p>
            <a:pPr marL="0" lv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endParaRPr lang="en-US" sz="1200" dirty="0">
              <a:solidFill>
                <a:srgbClr val="800080"/>
              </a:solidFill>
            </a:endParaRPr>
          </a:p>
          <a:p>
            <a:pPr marL="0" lv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r>
              <a:rPr lang="en-US" sz="1200" dirty="0" err="1">
                <a:solidFill>
                  <a:srgbClr val="800000"/>
                </a:solidFill>
              </a:rPr>
              <a:t>m_speech</a:t>
            </a:r>
            <a:r>
              <a:rPr lang="en-US" sz="1200" dirty="0">
                <a:solidFill>
                  <a:srgbClr val="800000"/>
                </a:solidFill>
              </a:rPr>
              <a:t> = new </a:t>
            </a:r>
            <a:r>
              <a:rPr lang="en-US" sz="1200" dirty="0" err="1">
                <a:solidFill>
                  <a:srgbClr val="800000"/>
                </a:solidFill>
              </a:rPr>
              <a:t>QTextToSpeech</a:t>
            </a:r>
            <a:r>
              <a:rPr lang="en-US" sz="1200" dirty="0">
                <a:solidFill>
                  <a:srgbClr val="800000"/>
                </a:solidFill>
              </a:rPr>
              <a:t>(engine, this); </a:t>
            </a:r>
            <a:endParaRPr lang="en-US" sz="1200" dirty="0">
              <a:solidFill>
                <a:srgbClr val="800080"/>
              </a:solidFill>
            </a:endParaRPr>
          </a:p>
          <a:p>
            <a:pPr marL="0" lv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r>
              <a:rPr lang="en-US" sz="1200" dirty="0" err="1">
                <a:solidFill>
                  <a:srgbClr val="800080"/>
                </a:solidFill>
              </a:rPr>
              <a:t>QVector</a:t>
            </a:r>
            <a:r>
              <a:rPr lang="en-US" sz="1200" dirty="0">
                <a:solidFill>
                  <a:srgbClr val="000000"/>
                </a:solidFill>
              </a:rPr>
              <a:t>&lt;</a:t>
            </a:r>
            <a:r>
              <a:rPr lang="en-US" sz="1200" dirty="0" err="1">
                <a:solidFill>
                  <a:srgbClr val="800080"/>
                </a:solidFill>
              </a:rPr>
              <a:t>QLocale</a:t>
            </a:r>
            <a:r>
              <a:rPr lang="en-US" sz="1200" dirty="0">
                <a:solidFill>
                  <a:srgbClr val="000000"/>
                </a:solidFill>
              </a:rPr>
              <a:t>&gt;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locales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00"/>
                </a:solidFill>
              </a:rPr>
              <a:t>m_speech</a:t>
            </a:r>
            <a:r>
              <a:rPr lang="en-US" sz="1200" dirty="0" err="1">
                <a:solidFill>
                  <a:srgbClr val="000000"/>
                </a:solidFill>
              </a:rPr>
              <a:t>.availableLocales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/>
              <a:t> </a:t>
            </a:r>
          </a:p>
          <a:p>
            <a:pPr mar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r>
              <a:rPr lang="en-US" sz="1200" dirty="0">
                <a:solidFill>
                  <a:srgbClr val="008000"/>
                </a:solidFill>
              </a:rPr>
              <a:t>// Let the user select the language</a:t>
            </a:r>
          </a:p>
          <a:p>
            <a:pPr mar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endParaRPr lang="en-US" sz="1200" dirty="0"/>
          </a:p>
          <a:p>
            <a:pPr marL="0" lv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r>
              <a:rPr lang="en-US" sz="1200" dirty="0" err="1">
                <a:solidFill>
                  <a:srgbClr val="800000"/>
                </a:solidFill>
              </a:rPr>
              <a:t>m_speech</a:t>
            </a:r>
            <a:r>
              <a:rPr lang="en-US" sz="1200" dirty="0" err="1">
                <a:solidFill>
                  <a:srgbClr val="000000"/>
                </a:solidFill>
              </a:rPr>
              <a:t>.setLocale</a:t>
            </a:r>
            <a:r>
              <a:rPr lang="en-US" sz="1200" dirty="0">
                <a:solidFill>
                  <a:srgbClr val="000000"/>
                </a:solidFill>
              </a:rPr>
              <a:t>(locale);</a:t>
            </a:r>
            <a:r>
              <a:rPr lang="en-US" sz="1200" dirty="0"/>
              <a:t> </a:t>
            </a:r>
            <a:endParaRPr lang="en-US" sz="1200" dirty="0">
              <a:solidFill>
                <a:srgbClr val="800000"/>
              </a:solidFill>
            </a:endParaRPr>
          </a:p>
          <a:p>
            <a:pPr marL="0" lv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r>
              <a:rPr lang="en-US" sz="1200" dirty="0" err="1">
                <a:solidFill>
                  <a:srgbClr val="800000"/>
                </a:solidFill>
              </a:rPr>
              <a:t>m_speech</a:t>
            </a:r>
            <a:r>
              <a:rPr lang="en-US" sz="1200" dirty="0" err="1">
                <a:solidFill>
                  <a:srgbClr val="000000"/>
                </a:solidFill>
              </a:rPr>
              <a:t>.setRate</a:t>
            </a:r>
            <a:r>
              <a:rPr lang="en-US" sz="1200" dirty="0">
                <a:solidFill>
                  <a:srgbClr val="000000"/>
                </a:solidFill>
              </a:rPr>
              <a:t>(rate);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dirty="0" err="1">
                <a:solidFill>
                  <a:srgbClr val="800000"/>
                </a:solidFill>
              </a:rPr>
              <a:t>m_speech</a:t>
            </a:r>
            <a:r>
              <a:rPr lang="en-US" sz="1200" dirty="0" err="1">
                <a:solidFill>
                  <a:srgbClr val="000000"/>
                </a:solidFill>
              </a:rPr>
              <a:t>.setPitch</a:t>
            </a:r>
            <a:r>
              <a:rPr lang="en-US" sz="1200" dirty="0">
                <a:solidFill>
                  <a:srgbClr val="000000"/>
                </a:solidFill>
              </a:rPr>
              <a:t>(pitch);</a:t>
            </a:r>
          </a:p>
          <a:p>
            <a:pPr mar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endParaRPr lang="en-US" sz="1200" dirty="0">
              <a:solidFill>
                <a:srgbClr val="800080"/>
              </a:solidFill>
            </a:endParaRPr>
          </a:p>
          <a:p>
            <a:pPr mar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r>
              <a:rPr lang="en-US" sz="1200" dirty="0" err="1">
                <a:solidFill>
                  <a:srgbClr val="800080"/>
                </a:solidFill>
              </a:rPr>
              <a:t>QVector</a:t>
            </a:r>
            <a:r>
              <a:rPr lang="en-US" sz="1200" dirty="0">
                <a:solidFill>
                  <a:srgbClr val="000000"/>
                </a:solidFill>
              </a:rPr>
              <a:t>&lt;</a:t>
            </a:r>
            <a:r>
              <a:rPr lang="en-US" sz="1200" dirty="0" err="1">
                <a:solidFill>
                  <a:srgbClr val="800080"/>
                </a:solidFill>
              </a:rPr>
              <a:t>QVoice</a:t>
            </a:r>
            <a:r>
              <a:rPr lang="en-US" sz="1200" dirty="0">
                <a:solidFill>
                  <a:srgbClr val="000000"/>
                </a:solidFill>
              </a:rPr>
              <a:t>&gt;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>
                <a:solidFill>
                  <a:srgbClr val="000000"/>
                </a:solidFill>
              </a:rPr>
              <a:t>voices =</a:t>
            </a:r>
            <a:r>
              <a:rPr lang="en-US" sz="1200" dirty="0">
                <a:solidFill>
                  <a:srgbClr val="C0C0C0"/>
                </a:solidFill>
              </a:rPr>
              <a:t> </a:t>
            </a:r>
            <a:r>
              <a:rPr lang="en-US" sz="1200" dirty="0" err="1">
                <a:solidFill>
                  <a:srgbClr val="800000"/>
                </a:solidFill>
              </a:rPr>
              <a:t>m_speech</a:t>
            </a:r>
            <a:r>
              <a:rPr lang="en-US" sz="1200" dirty="0" err="1">
                <a:solidFill>
                  <a:srgbClr val="000000"/>
                </a:solidFill>
              </a:rPr>
              <a:t>.availableVoices</a:t>
            </a:r>
            <a:r>
              <a:rPr lang="en-US" sz="1200" dirty="0">
                <a:solidFill>
                  <a:srgbClr val="000000"/>
                </a:solidFill>
              </a:rPr>
              <a:t>();</a:t>
            </a:r>
            <a:r>
              <a:rPr lang="en-US" sz="1200" dirty="0"/>
              <a:t> </a:t>
            </a:r>
          </a:p>
          <a:p>
            <a:pPr mar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r>
              <a:rPr lang="en-US" sz="1200" dirty="0">
                <a:solidFill>
                  <a:srgbClr val="008000"/>
                </a:solidFill>
              </a:rPr>
              <a:t>// Let the user select the voice</a:t>
            </a:r>
            <a:endParaRPr lang="en-US" sz="1200" dirty="0">
              <a:solidFill>
                <a:srgbClr val="000000"/>
              </a:solidFill>
            </a:endParaRPr>
          </a:p>
          <a:p>
            <a:pPr marL="0" lv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r>
              <a:rPr lang="en-US" sz="1200" dirty="0" err="1">
                <a:solidFill>
                  <a:srgbClr val="800000"/>
                </a:solidFill>
              </a:rPr>
              <a:t>m_speech</a:t>
            </a:r>
            <a:r>
              <a:rPr lang="en-US" sz="1200" dirty="0" err="1">
                <a:solidFill>
                  <a:srgbClr val="000000"/>
                </a:solidFill>
              </a:rPr>
              <a:t>.setVoice</a:t>
            </a:r>
            <a:r>
              <a:rPr lang="en-US" sz="1200" dirty="0">
                <a:solidFill>
                  <a:srgbClr val="000000"/>
                </a:solidFill>
              </a:rPr>
              <a:t>(voice);</a:t>
            </a:r>
          </a:p>
          <a:p>
            <a:pPr marL="0" lvl="0" indent="-342900">
              <a:spcBef>
                <a:spcPct val="0"/>
              </a:spcBef>
              <a:spcAft>
                <a:spcPct val="0"/>
              </a:spcAft>
              <a:buClr>
                <a:srgbClr val="CC0000"/>
              </a:buClr>
            </a:pPr>
            <a:br>
              <a:rPr lang="en-US" sz="1200" dirty="0"/>
            </a:br>
            <a:r>
              <a:rPr lang="en-US" sz="1200" dirty="0" err="1">
                <a:solidFill>
                  <a:srgbClr val="800000"/>
                </a:solidFill>
              </a:rPr>
              <a:t>m_speech</a:t>
            </a:r>
            <a:r>
              <a:rPr lang="en-US" sz="1200" dirty="0" err="1">
                <a:solidFill>
                  <a:srgbClr val="000000"/>
                </a:solidFill>
              </a:rPr>
              <a:t>.say</a:t>
            </a:r>
            <a:r>
              <a:rPr lang="en-US" sz="1200" dirty="0">
                <a:solidFill>
                  <a:srgbClr val="000000"/>
                </a:solidFill>
              </a:rPr>
              <a:t>(</a:t>
            </a:r>
            <a:r>
              <a:rPr lang="en-US" sz="1200" dirty="0">
                <a:solidFill>
                  <a:srgbClr val="800000"/>
                </a:solidFill>
              </a:rPr>
              <a:t>“Hello World”</a:t>
            </a:r>
            <a:r>
              <a:rPr lang="en-US" sz="1200" dirty="0">
                <a:solidFill>
                  <a:srgbClr val="000000"/>
                </a:solidFill>
              </a:rPr>
              <a:t>);</a:t>
            </a:r>
            <a:r>
              <a:rPr lang="en-US" sz="1200" dirty="0"/>
              <a:t> </a:t>
            </a:r>
            <a:br>
              <a:rPr lang="en-US" sz="1200" dirty="0"/>
            </a:b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3887634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F8F8F8"/>
      </a:lt2>
      <a:accent1>
        <a:srgbClr val="80C342"/>
      </a:accent1>
      <a:accent2>
        <a:srgbClr val="408500"/>
      </a:accent2>
      <a:accent3>
        <a:srgbClr val="46A2DA"/>
      </a:accent3>
      <a:accent4>
        <a:srgbClr val="26282A"/>
      </a:accent4>
      <a:accent5>
        <a:srgbClr val="585A5C"/>
      </a:accent5>
      <a:accent6>
        <a:srgbClr val="BDBEBF"/>
      </a:accent6>
      <a:hlink>
        <a:srgbClr val="46A2DA"/>
      </a:hlink>
      <a:folHlink>
        <a:srgbClr val="46A2DA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27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 rot="0" spcFirstLastPara="0" vertOverflow="overflow" horzOverflow="overflow" vert="horz" wrap="none" lIns="90000" tIns="46800" rIns="90000" bIns="46800" numCol="1" spcCol="0" rtlCol="0" fromWordArt="0" anchor="ctr" anchorCtr="0" forceAA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/>
            <a:cs typeface="Arial"/>
          </a:defRPr>
        </a:defPPr>
      </a:lstStyle>
    </a:spDef>
    <a:lnDef>
      <a:spPr>
        <a:ln w="12700" cmpd="sng"/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ts val="2460"/>
          </a:lnSpc>
          <a:defRPr spc="-30" dirty="0" smtClean="0">
            <a:latin typeface="Open Sans Light"/>
            <a:cs typeface="Open Sans Ligh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68856</TotalTime>
  <Words>18813</Words>
  <Application>Microsoft Macintosh PowerPoint</Application>
  <PresentationFormat>On-screen Show (16:10)</PresentationFormat>
  <Paragraphs>3705</Paragraphs>
  <Slides>273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273</vt:i4>
      </vt:variant>
    </vt:vector>
  </HeadingPairs>
  <TitlesOfParts>
    <vt:vector size="282" baseType="lpstr">
      <vt:lpstr>MS PGothic</vt:lpstr>
      <vt:lpstr>ヒラギノ角ゴ Pro W3</vt:lpstr>
      <vt:lpstr>Arial</vt:lpstr>
      <vt:lpstr>Calibri</vt:lpstr>
      <vt:lpstr>Courier New</vt:lpstr>
      <vt:lpstr>Open Sans</vt:lpstr>
      <vt:lpstr>Open Sans Light</vt:lpstr>
      <vt:lpstr>Verdana</vt:lpstr>
      <vt:lpstr>Default Theme</vt:lpstr>
      <vt:lpstr>Qt Engine Edition</vt:lpstr>
      <vt:lpstr>Contents</vt:lpstr>
      <vt:lpstr>Contents</vt:lpstr>
      <vt:lpstr>Contents</vt:lpstr>
      <vt:lpstr>Contents</vt:lpstr>
      <vt:lpstr>Qt Libraries and Plugins</vt:lpstr>
      <vt:lpstr>Contents</vt:lpstr>
      <vt:lpstr>Objectives</vt:lpstr>
      <vt:lpstr>Libraries and Plugins </vt:lpstr>
      <vt:lpstr>Custom Libraries</vt:lpstr>
      <vt:lpstr>Library Deployment</vt:lpstr>
      <vt:lpstr>Library Usage</vt:lpstr>
      <vt:lpstr>Dynamic Loading and Unloading Libraries </vt:lpstr>
      <vt:lpstr>Extending Qt with Plugins</vt:lpstr>
      <vt:lpstr>Low and High-Level Plugin APIs </vt:lpstr>
      <vt:lpstr>Step 1: Define One or More Interfaces </vt:lpstr>
      <vt:lpstr>Step 2: Create a Plugin Project Using QtCreator</vt:lpstr>
      <vt:lpstr>Step 3: Implement the Interfaces </vt:lpstr>
      <vt:lpstr>Plugin Meta-Data</vt:lpstr>
      <vt:lpstr>Step 4: Build and Deploy the Plugin</vt:lpstr>
      <vt:lpstr>Step 5: Load and Use the Plugin  High-Level API Plugins </vt:lpstr>
      <vt:lpstr>Step 5: Load and Use the Plugin  Low-Level API Plugins </vt:lpstr>
      <vt:lpstr>Questions and Answers </vt:lpstr>
      <vt:lpstr>Summary</vt:lpstr>
      <vt:lpstr>Lab – Custom Plugin </vt:lpstr>
      <vt:lpstr>Qt Test</vt:lpstr>
      <vt:lpstr>Contents</vt:lpstr>
      <vt:lpstr>Objectives</vt:lpstr>
      <vt:lpstr>Qt Test Module Features</vt:lpstr>
      <vt:lpstr>Creating a Unit Test</vt:lpstr>
      <vt:lpstr>Test Cases </vt:lpstr>
      <vt:lpstr>Test Project </vt:lpstr>
      <vt:lpstr>Running Tests Command Line Options</vt:lpstr>
      <vt:lpstr>Test Results</vt:lpstr>
      <vt:lpstr>Notes</vt:lpstr>
      <vt:lpstr>Test Macros </vt:lpstr>
      <vt:lpstr>Enabling Verbose Output</vt:lpstr>
      <vt:lpstr>Data-Centric Test Case</vt:lpstr>
      <vt:lpstr>Providing Test Data</vt:lpstr>
      <vt:lpstr>Feeding Test Data for Test Case</vt:lpstr>
      <vt:lpstr>QTest GUI Testing Support</vt:lpstr>
      <vt:lpstr>Simulate Key/Mouse/Touch Events</vt:lpstr>
      <vt:lpstr>Testing Asynchronous Functions</vt:lpstr>
      <vt:lpstr>Asynchronous Signals</vt:lpstr>
      <vt:lpstr>QSignalSpy</vt:lpstr>
      <vt:lpstr>Example Test with QSignalSpy</vt:lpstr>
      <vt:lpstr>Recorded Calls</vt:lpstr>
      <vt:lpstr>QBENCHMARK Macro </vt:lpstr>
      <vt:lpstr>Benchmarking </vt:lpstr>
      <vt:lpstr>Questions and Answers</vt:lpstr>
      <vt:lpstr>Summary</vt:lpstr>
      <vt:lpstr>Lab – Benchmarking Iterators  </vt:lpstr>
      <vt:lpstr>Databases</vt:lpstr>
      <vt:lpstr>Contents</vt:lpstr>
      <vt:lpstr>Objectives</vt:lpstr>
      <vt:lpstr>Qt Database Module</vt:lpstr>
      <vt:lpstr>Database Connection</vt:lpstr>
      <vt:lpstr>Supported Connection Types </vt:lpstr>
      <vt:lpstr>Connecting to a Database </vt:lpstr>
      <vt:lpstr>Connection Example</vt:lpstr>
      <vt:lpstr>Connection Options</vt:lpstr>
      <vt:lpstr>Error Handling</vt:lpstr>
      <vt:lpstr>Database Tables, Records, and Features </vt:lpstr>
      <vt:lpstr>Driver Plug-ins </vt:lpstr>
      <vt:lpstr>Driver Plug-ins </vt:lpstr>
      <vt:lpstr>QSqlQuery</vt:lpstr>
      <vt:lpstr>SQL Queries </vt:lpstr>
      <vt:lpstr>Prepared Queries</vt:lpstr>
      <vt:lpstr>Bindings</vt:lpstr>
      <vt:lpstr>Database Item Models</vt:lpstr>
      <vt:lpstr>QSqlTableModel vs. QAbstractItemModel</vt:lpstr>
      <vt:lpstr>QSqlTableModel</vt:lpstr>
      <vt:lpstr>Commit</vt:lpstr>
      <vt:lpstr>Editable Queries</vt:lpstr>
      <vt:lpstr>Transactions</vt:lpstr>
      <vt:lpstr>Questions and Answers </vt:lpstr>
      <vt:lpstr>Summary</vt:lpstr>
      <vt:lpstr>Lab – Bookstore </vt:lpstr>
      <vt:lpstr>Multimedia</vt:lpstr>
      <vt:lpstr>Contents</vt:lpstr>
      <vt:lpstr>Objectives</vt:lpstr>
      <vt:lpstr>Qt Multimedia Features  </vt:lpstr>
      <vt:lpstr>Multimedia Architecture </vt:lpstr>
      <vt:lpstr>Audio and Video Playback</vt:lpstr>
      <vt:lpstr>Audio and Video Playback</vt:lpstr>
      <vt:lpstr>Audio and Video Recording </vt:lpstr>
      <vt:lpstr>Audio and Video Recording</vt:lpstr>
      <vt:lpstr>Other Audio Classes</vt:lpstr>
      <vt:lpstr>Accessing Low Level Video Frames</vt:lpstr>
      <vt:lpstr>FM Radio</vt:lpstr>
      <vt:lpstr>Questions and Answers</vt:lpstr>
      <vt:lpstr>Summary</vt:lpstr>
      <vt:lpstr>Speech</vt:lpstr>
      <vt:lpstr>Contents</vt:lpstr>
      <vt:lpstr>Objectives</vt:lpstr>
      <vt:lpstr>Qt Speech </vt:lpstr>
      <vt:lpstr>Text to Speech </vt:lpstr>
      <vt:lpstr>Voice Control</vt:lpstr>
      <vt:lpstr>Text To Speech </vt:lpstr>
      <vt:lpstr>Summary</vt:lpstr>
      <vt:lpstr>XML and JSON</vt:lpstr>
      <vt:lpstr>Contents</vt:lpstr>
      <vt:lpstr>Objectives</vt:lpstr>
      <vt:lpstr>XML APIs</vt:lpstr>
      <vt:lpstr>XML Parsing with Stream Reader</vt:lpstr>
      <vt:lpstr>QXmlStreamReader</vt:lpstr>
      <vt:lpstr>QXmlStreamReader</vt:lpstr>
      <vt:lpstr>QXmlStreamWriter</vt:lpstr>
      <vt:lpstr>XQuery and XPath</vt:lpstr>
      <vt:lpstr>XQuery and XPath</vt:lpstr>
      <vt:lpstr>XQuery in Qt</vt:lpstr>
      <vt:lpstr>Evaluating to QStringList</vt:lpstr>
      <vt:lpstr>Evaluating to QXmlResultItems</vt:lpstr>
      <vt:lpstr>Evaluating to QAbstractXmlReceiver</vt:lpstr>
      <vt:lpstr>Evaluating to QXmlSerializer</vt:lpstr>
      <vt:lpstr>Evaluating to QXmlFormatter</vt:lpstr>
      <vt:lpstr>QAbstractXmlNodeModel</vt:lpstr>
      <vt:lpstr>QAbstractXmlNodeModel</vt:lpstr>
      <vt:lpstr>XML Schema</vt:lpstr>
      <vt:lpstr>Loading a Schema</vt:lpstr>
      <vt:lpstr>Loading a Schema from a URL</vt:lpstr>
      <vt:lpstr>Loading a Schema from a File</vt:lpstr>
      <vt:lpstr>Validating a Document</vt:lpstr>
      <vt:lpstr>JSON</vt:lpstr>
      <vt:lpstr>JSON Parsing with QJsonDocument</vt:lpstr>
      <vt:lpstr>PowerPoint Presentation</vt:lpstr>
      <vt:lpstr>Performance</vt:lpstr>
      <vt:lpstr>Questions and Answers</vt:lpstr>
      <vt:lpstr>Summary</vt:lpstr>
      <vt:lpstr>Lab – Reading and Writing Xml Keys </vt:lpstr>
      <vt:lpstr>SCXML</vt:lpstr>
      <vt:lpstr>Contents</vt:lpstr>
      <vt:lpstr>Objectives</vt:lpstr>
      <vt:lpstr>SCXML</vt:lpstr>
      <vt:lpstr>SCXML Specification Briefly </vt:lpstr>
      <vt:lpstr>SCXML Specification Briefly </vt:lpstr>
      <vt:lpstr>SCXML Example  </vt:lpstr>
      <vt:lpstr>Creating a State Machine </vt:lpstr>
      <vt:lpstr>QScxmlStateMachine </vt:lpstr>
      <vt:lpstr>QScxmlStateMachine </vt:lpstr>
      <vt:lpstr>QScxmlStateMachine Example</vt:lpstr>
      <vt:lpstr>State Machine in QML</vt:lpstr>
      <vt:lpstr>Data Models</vt:lpstr>
      <vt:lpstr>QScxmlCppDataModel</vt:lpstr>
      <vt:lpstr>QScxmlCppDataModel</vt:lpstr>
      <vt:lpstr>Invoking Services </vt:lpstr>
      <vt:lpstr>Summary</vt:lpstr>
      <vt:lpstr>Inter-Process Communication</vt:lpstr>
      <vt:lpstr>Contents</vt:lpstr>
      <vt:lpstr>Objectives </vt:lpstr>
      <vt:lpstr>Processes</vt:lpstr>
      <vt:lpstr>Environment Variables </vt:lpstr>
      <vt:lpstr>Asynchronous Process Invocation </vt:lpstr>
      <vt:lpstr>Synchronous Process Invocation </vt:lpstr>
      <vt:lpstr>Inter-Process Communication</vt:lpstr>
      <vt:lpstr>Inter-Process Communication Options</vt:lpstr>
      <vt:lpstr>Qt Remote Objects </vt:lpstr>
      <vt:lpstr>Qt Remote Objects </vt:lpstr>
      <vt:lpstr>Remote Object API Definition </vt:lpstr>
      <vt:lpstr>Remote Object API Implementation </vt:lpstr>
      <vt:lpstr>Remote Object API Implementation </vt:lpstr>
      <vt:lpstr>Replica Implementation </vt:lpstr>
      <vt:lpstr>Nodes</vt:lpstr>
      <vt:lpstr>Sources, Replicas, and Nodes</vt:lpstr>
      <vt:lpstr>Host Node Implementation </vt:lpstr>
      <vt:lpstr>Client Node Implementation </vt:lpstr>
      <vt:lpstr>Shared Memory</vt:lpstr>
      <vt:lpstr>Shared Memory Example</vt:lpstr>
      <vt:lpstr>D-Bus</vt:lpstr>
      <vt:lpstr>D-Bus Concepts </vt:lpstr>
      <vt:lpstr>D-Bus Concepts </vt:lpstr>
      <vt:lpstr>Qt DBus</vt:lpstr>
      <vt:lpstr>Calling Methods on D-Bus Objects  Client Side</vt:lpstr>
      <vt:lpstr>Mapping between QtDBus and D-Bus Data Types</vt:lpstr>
      <vt:lpstr>Providing Methods on D-Bus Objects  Server Side</vt:lpstr>
      <vt:lpstr>Qt D-Bus Server Implementation</vt:lpstr>
      <vt:lpstr>Qt D-Bus Server Implementation</vt:lpstr>
      <vt:lpstr>File Watcher - QFileSystemWatcher</vt:lpstr>
      <vt:lpstr>Questions and Answers</vt:lpstr>
      <vt:lpstr>Summary</vt:lpstr>
      <vt:lpstr>Multithreading</vt:lpstr>
      <vt:lpstr>Contents</vt:lpstr>
      <vt:lpstr>Objectives</vt:lpstr>
      <vt:lpstr>Qt Threading Model</vt:lpstr>
      <vt:lpstr>Threading Options</vt:lpstr>
      <vt:lpstr>Reentrant Classes</vt:lpstr>
      <vt:lpstr>Thread-Safe Classes</vt:lpstr>
      <vt:lpstr>Thread Affinity</vt:lpstr>
      <vt:lpstr>Thread Affinity Solutions </vt:lpstr>
      <vt:lpstr>QThread </vt:lpstr>
      <vt:lpstr>Thread Programming </vt:lpstr>
      <vt:lpstr>Creating a Thread with a Worker </vt:lpstr>
      <vt:lpstr>Running a Thread</vt:lpstr>
      <vt:lpstr>Queued Connections and Signal Arguments </vt:lpstr>
      <vt:lpstr>Graceful Thread Cleanup </vt:lpstr>
      <vt:lpstr>Graceful Thread Cleanup </vt:lpstr>
      <vt:lpstr>Mutual Exclusion </vt:lpstr>
      <vt:lpstr>Thread Synchronization </vt:lpstr>
      <vt:lpstr>QMutexLocker</vt:lpstr>
      <vt:lpstr>QMutexLocker</vt:lpstr>
      <vt:lpstr>Wait Condition</vt:lpstr>
      <vt:lpstr>QRunnable Interface </vt:lpstr>
      <vt:lpstr>QThread versus QRunnable</vt:lpstr>
      <vt:lpstr>Thread Pool</vt:lpstr>
      <vt:lpstr>Thread Reservation</vt:lpstr>
      <vt:lpstr>Questions and Answers</vt:lpstr>
      <vt:lpstr>Summary </vt:lpstr>
      <vt:lpstr>Lab – Pi Calculator </vt:lpstr>
      <vt:lpstr>QtConcurrent</vt:lpstr>
      <vt:lpstr>Contents</vt:lpstr>
      <vt:lpstr>Objectives</vt:lpstr>
      <vt:lpstr>Qt Concurrent</vt:lpstr>
      <vt:lpstr>Concurrent Tasks</vt:lpstr>
      <vt:lpstr>QFuture Example</vt:lpstr>
      <vt:lpstr>Other QFuture Functions</vt:lpstr>
      <vt:lpstr>Future Examples</vt:lpstr>
      <vt:lpstr>Concurrent Container Manipulation </vt:lpstr>
      <vt:lpstr>QtConcurrent — Mapping </vt:lpstr>
      <vt:lpstr>QtConcurrent — Filtering </vt:lpstr>
      <vt:lpstr>QtConcurrent — Reduce Operation</vt:lpstr>
      <vt:lpstr>Questions and Answers</vt:lpstr>
      <vt:lpstr>Summary</vt:lpstr>
      <vt:lpstr>Network Programming</vt:lpstr>
      <vt:lpstr>Contents</vt:lpstr>
      <vt:lpstr>Objectives </vt:lpstr>
      <vt:lpstr>Qt Network </vt:lpstr>
      <vt:lpstr>Sockets</vt:lpstr>
      <vt:lpstr>Socket Sequence Diagram</vt:lpstr>
      <vt:lpstr>TCP Client Implementation</vt:lpstr>
      <vt:lpstr>TCP Client Implementation</vt:lpstr>
      <vt:lpstr>TCP Server Implementation</vt:lpstr>
      <vt:lpstr>WebSockets</vt:lpstr>
      <vt:lpstr>WebSocket Sequence Diagram</vt:lpstr>
      <vt:lpstr>QSslSocket</vt:lpstr>
      <vt:lpstr>Ssl Socket Clients</vt:lpstr>
      <vt:lpstr>Ssl Socket Servers</vt:lpstr>
      <vt:lpstr>Network Access Manager</vt:lpstr>
      <vt:lpstr>Network Access Manager</vt:lpstr>
      <vt:lpstr>Network Request</vt:lpstr>
      <vt:lpstr>Network Reply</vt:lpstr>
      <vt:lpstr>Network Reply</vt:lpstr>
      <vt:lpstr>Additional Features </vt:lpstr>
      <vt:lpstr>Authentication</vt:lpstr>
      <vt:lpstr>Proxies</vt:lpstr>
      <vt:lpstr>Customizing Proxies</vt:lpstr>
      <vt:lpstr>Proxy Queries</vt:lpstr>
      <vt:lpstr>Cookies</vt:lpstr>
      <vt:lpstr>Questions and Answers</vt:lpstr>
      <vt:lpstr>Summary</vt:lpstr>
      <vt:lpstr>Network Authorization </vt:lpstr>
      <vt:lpstr>Contents</vt:lpstr>
      <vt:lpstr>Network Authorization </vt:lpstr>
      <vt:lpstr>Authorization Code Flow </vt:lpstr>
      <vt:lpstr>Authorization Code Flow </vt:lpstr>
      <vt:lpstr>Summary</vt:lpstr>
      <vt:lpstr>WebEngine</vt:lpstr>
      <vt:lpstr>Contents</vt:lpstr>
      <vt:lpstr>Objectives</vt:lpstr>
      <vt:lpstr>Qt WebEngine</vt:lpstr>
      <vt:lpstr>Qt WebEngine</vt:lpstr>
      <vt:lpstr>Qt WebEngine Widgets</vt:lpstr>
      <vt:lpstr>QWebEngineView and QWebEnginePage</vt:lpstr>
      <vt:lpstr>Other Essential Classes</vt:lpstr>
      <vt:lpstr>Handling Asynchronous Functions</vt:lpstr>
      <vt:lpstr>Exposing Qt Object to JavaScript Engine</vt:lpstr>
      <vt:lpstr>Exposing Qt Object to JavaScript Engine</vt:lpstr>
      <vt:lpstr>Web Socket as Web Channel</vt:lpstr>
      <vt:lpstr>Exposing Qt Object to JavaScript Engine</vt:lpstr>
      <vt:lpstr>Exposing Qt Object to JavaScript Engine</vt:lpstr>
      <vt:lpstr>Exposing Qt Object to JavaScript Engine</vt:lpstr>
      <vt:lpstr>Questions and Answers </vt:lpstr>
      <vt:lpstr>Summary</vt:lpstr>
      <vt:lpstr>Thank You!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Tino Pyssysalo</cp:lastModifiedBy>
  <cp:revision>659</cp:revision>
  <dcterms:created xsi:type="dcterms:W3CDTF">2014-12-12T08:34:31Z</dcterms:created>
  <dcterms:modified xsi:type="dcterms:W3CDTF">2018-05-01T06:52:35Z</dcterms:modified>
</cp:coreProperties>
</file>

<file path=docProps/thumbnail.jpeg>
</file>